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314" r:id="rId7"/>
    <p:sldId id="279" r:id="rId8"/>
    <p:sldId id="286" r:id="rId9"/>
    <p:sldId id="318" r:id="rId10"/>
    <p:sldId id="308" r:id="rId11"/>
    <p:sldId id="320" r:id="rId12"/>
    <p:sldId id="325" r:id="rId13"/>
    <p:sldId id="302" r:id="rId14"/>
    <p:sldId id="324" r:id="rId15"/>
    <p:sldId id="313" r:id="rId16"/>
    <p:sldId id="322" r:id="rId17"/>
  </p:sldIdLst>
  <p:sldSz cx="9906000" cy="6858000" type="A4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10">
          <p15:clr>
            <a:srgbClr val="A4A3A4"/>
          </p15:clr>
        </p15:guide>
        <p15:guide id="2" pos="36">
          <p15:clr>
            <a:srgbClr val="A4A3A4"/>
          </p15:clr>
        </p15:guide>
        <p15:guide id="3" pos="602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onardo.mattar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CC"/>
    <a:srgbClr val="26760A"/>
    <a:srgbClr val="007635"/>
    <a:srgbClr val="FF9999"/>
    <a:srgbClr val="FFCCFF"/>
    <a:srgbClr val="005828"/>
    <a:srgbClr val="DB632D"/>
    <a:srgbClr val="00FF00"/>
    <a:srgbClr val="A50021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574" autoAdjust="0"/>
  </p:normalViewPr>
  <p:slideViewPr>
    <p:cSldViewPr>
      <p:cViewPr varScale="1">
        <p:scale>
          <a:sx n="65" d="100"/>
          <a:sy n="65" d="100"/>
        </p:scale>
        <p:origin x="-1326" y="-108"/>
      </p:cViewPr>
      <p:guideLst>
        <p:guide orient="horz" pos="4110"/>
        <p:guide pos="36"/>
        <p:guide pos="602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Planilha_do_Microsoft_Office_Excel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Planilha_do_Microsoft_Office_Excel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2402194863159939E-2"/>
          <c:y val="7.4233258186418433E-2"/>
          <c:w val="0.88862182999034767"/>
          <c:h val="0.69220267974439231"/>
        </c:manualLayout>
      </c:layout>
      <c:lineChart>
        <c:grouping val="standard"/>
        <c:ser>
          <c:idx val="0"/>
          <c:order val="0"/>
          <c:tx>
            <c:strRef>
              <c:f>'Evolução TEA, TEE, TTE'!$A$14</c:f>
              <c:strCache>
                <c:ptCount val="1"/>
                <c:pt idx="0">
                  <c:v>Total de "Empreendedores "</c:v>
                </c:pt>
              </c:strCache>
            </c:strRef>
          </c:tx>
          <c:spPr>
            <a:ln w="41275" cap="rnd">
              <a:solidFill>
                <a:srgbClr val="0066CC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1"/>
              </a:solidFill>
              <a:ln w="9525">
                <a:solidFill>
                  <a:srgbClr val="002060">
                    <a:alpha val="94000"/>
                  </a:srgb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'Evolução TEA, TEE, TTE'!$B$13:$O$13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'Evolução TEA, TEE, TTE'!$B$14:$O$14</c:f>
              <c:numCache>
                <c:formatCode>0.0%</c:formatCode>
                <c:ptCount val="14"/>
                <c:pt idx="0">
                  <c:v>0.20900000000000002</c:v>
                </c:pt>
                <c:pt idx="1">
                  <c:v>0.20300000000000001</c:v>
                </c:pt>
                <c:pt idx="2">
                  <c:v>0.23</c:v>
                </c:pt>
                <c:pt idx="3">
                  <c:v>0.21100000000000005</c:v>
                </c:pt>
                <c:pt idx="4">
                  <c:v>0.23400000000000001</c:v>
                </c:pt>
                <c:pt idx="5">
                  <c:v>0.22400000000000003</c:v>
                </c:pt>
                <c:pt idx="6">
                  <c:v>0.26400000000000001</c:v>
                </c:pt>
                <c:pt idx="7">
                  <c:v>0.26900000000000002</c:v>
                </c:pt>
                <c:pt idx="8">
                  <c:v>0.32300000000000006</c:v>
                </c:pt>
                <c:pt idx="9">
                  <c:v>0.26900000000000002</c:v>
                </c:pt>
                <c:pt idx="10">
                  <c:v>0.3020000000000001</c:v>
                </c:pt>
                <c:pt idx="11">
                  <c:v>0.32300000000000006</c:v>
                </c:pt>
                <c:pt idx="12">
                  <c:v>0.34450873990347536</c:v>
                </c:pt>
                <c:pt idx="13">
                  <c:v>0.39324719584979601</c:v>
                </c:pt>
              </c:numCache>
            </c:numRef>
          </c:val>
        </c:ser>
        <c:ser>
          <c:idx val="1"/>
          <c:order val="1"/>
          <c:tx>
            <c:strRef>
              <c:f>'Evolução TEA, TEE, TTE'!$A$15</c:f>
              <c:strCache>
                <c:ptCount val="1"/>
                <c:pt idx="0">
                  <c:v>TEA (Iniciais)</c:v>
                </c:pt>
              </c:strCache>
            </c:strRef>
          </c:tx>
          <c:spPr>
            <a:ln w="412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'Evolução TEA, TEE, TTE'!$B$13:$O$13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'Evolução TEA, TEE, TTE'!$B$15:$O$15</c:f>
              <c:numCache>
                <c:formatCode>0.0%</c:formatCode>
                <c:ptCount val="14"/>
                <c:pt idx="0">
                  <c:v>0.13500000000000001</c:v>
                </c:pt>
                <c:pt idx="1">
                  <c:v>0.129</c:v>
                </c:pt>
                <c:pt idx="2">
                  <c:v>0.13500000000000001</c:v>
                </c:pt>
                <c:pt idx="3">
                  <c:v>0.11300000000000002</c:v>
                </c:pt>
                <c:pt idx="4">
                  <c:v>0.11699999999999999</c:v>
                </c:pt>
                <c:pt idx="5">
                  <c:v>0.127</c:v>
                </c:pt>
                <c:pt idx="6">
                  <c:v>0.12000000000000001</c:v>
                </c:pt>
                <c:pt idx="7">
                  <c:v>0.15300000000000002</c:v>
                </c:pt>
                <c:pt idx="8">
                  <c:v>0.17500000000000002</c:v>
                </c:pt>
                <c:pt idx="9">
                  <c:v>0.14900000000000002</c:v>
                </c:pt>
                <c:pt idx="10">
                  <c:v>0.15400000000000003</c:v>
                </c:pt>
                <c:pt idx="11">
                  <c:v>0.17300000000000001</c:v>
                </c:pt>
                <c:pt idx="12">
                  <c:v>0.17236640076021131</c:v>
                </c:pt>
                <c:pt idx="13">
                  <c:v>0.20981701462597749</c:v>
                </c:pt>
              </c:numCache>
            </c:numRef>
          </c:val>
        </c:ser>
        <c:ser>
          <c:idx val="2"/>
          <c:order val="2"/>
          <c:tx>
            <c:strRef>
              <c:f>'Evolução TEA, TEE, TTE'!$A$16</c:f>
              <c:strCache>
                <c:ptCount val="1"/>
                <c:pt idx="0">
                  <c:v>TEE (Estabelecidos)</c:v>
                </c:pt>
              </c:strCache>
            </c:strRef>
          </c:tx>
          <c:spPr>
            <a:ln w="41275" cap="rnd">
              <a:solidFill>
                <a:srgbClr val="00B050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'Evolução TEA, TEE, TTE'!$B$13:$O$13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'Evolução TEA, TEE, TTE'!$B$16:$O$16</c:f>
              <c:numCache>
                <c:formatCode>0.0%</c:formatCode>
                <c:ptCount val="14"/>
                <c:pt idx="0">
                  <c:v>7.8000000000000014E-2</c:v>
                </c:pt>
                <c:pt idx="1">
                  <c:v>7.6000000000000012E-2</c:v>
                </c:pt>
                <c:pt idx="2">
                  <c:v>0.10099999999999998</c:v>
                </c:pt>
                <c:pt idx="3">
                  <c:v>0.10099999999999998</c:v>
                </c:pt>
                <c:pt idx="4">
                  <c:v>0.12100000000000001</c:v>
                </c:pt>
                <c:pt idx="5">
                  <c:v>9.9000000000000019E-2</c:v>
                </c:pt>
                <c:pt idx="6">
                  <c:v>0.14600000000000002</c:v>
                </c:pt>
                <c:pt idx="7">
                  <c:v>0.11800000000000004</c:v>
                </c:pt>
                <c:pt idx="8">
                  <c:v>0.15300000000000002</c:v>
                </c:pt>
                <c:pt idx="9">
                  <c:v>0.12200000000000001</c:v>
                </c:pt>
                <c:pt idx="10">
                  <c:v>0.15200000000000002</c:v>
                </c:pt>
                <c:pt idx="11">
                  <c:v>0.15400000000000003</c:v>
                </c:pt>
                <c:pt idx="12">
                  <c:v>0.17511515666808619</c:v>
                </c:pt>
                <c:pt idx="13">
                  <c:v>0.1889071834880765</c:v>
                </c:pt>
              </c:numCache>
            </c:numRef>
          </c:val>
        </c:ser>
        <c:dLbls/>
        <c:marker val="1"/>
        <c:axId val="60651392"/>
        <c:axId val="60652928"/>
      </c:lineChart>
      <c:catAx>
        <c:axId val="606513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652928"/>
        <c:crosses val="autoZero"/>
        <c:auto val="1"/>
        <c:lblAlgn val="ctr"/>
        <c:lblOffset val="100"/>
      </c:catAx>
      <c:valAx>
        <c:axId val="606529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>
                    <a:solidFill>
                      <a:schemeClr val="tx1"/>
                    </a:solidFill>
                  </a:rPr>
                  <a:t>Taxas</a:t>
                </a:r>
              </a:p>
            </c:rich>
          </c:tx>
          <c:layout>
            <c:manualLayout>
              <c:xMode val="edge"/>
              <c:yMode val="edge"/>
              <c:x val="3.2388663967611343E-2"/>
              <c:y val="0.36184439907974481"/>
            </c:manualLayout>
          </c:layout>
          <c:spPr>
            <a:noFill/>
            <a:ln>
              <a:noFill/>
            </a:ln>
            <a:effectLst/>
          </c:spPr>
        </c:title>
        <c:numFmt formatCode="0.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651392"/>
        <c:crosses val="autoZero"/>
        <c:crossBetween val="between"/>
        <c:majorUnit val="0.1500000000000000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136733015328046"/>
          <c:y val="6.7231822826280881E-4"/>
          <c:w val="0.75877489866717318"/>
          <c:h val="6.5988807029209978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4933267352671515E-2"/>
          <c:y val="0.175375"/>
          <c:w val="0.88637345670235812"/>
          <c:h val="0.72796555118110251"/>
        </c:manualLayout>
      </c:layout>
      <c:lineChart>
        <c:grouping val="standard"/>
        <c:ser>
          <c:idx val="0"/>
          <c:order val="0"/>
          <c:tx>
            <c:strRef>
              <c:f>'oportunidade serie'!$B$3</c:f>
              <c:strCache>
                <c:ptCount val="1"/>
                <c:pt idx="0">
                  <c:v>% Oportunidade</c:v>
                </c:pt>
              </c:strCache>
            </c:strRef>
          </c:tx>
          <c:spPr>
            <a:ln w="412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0117018644388491E-2"/>
                  <c:y val="-4.371883202099739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2.6047493403693937E-2"/>
                  <c:y val="-4.7885498687663994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'oportunidade serie'!$C$2:$P$2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'oportunidade serie'!$C$3:$P$3</c:f>
              <c:numCache>
                <c:formatCode>0%</c:formatCode>
                <c:ptCount val="14"/>
                <c:pt idx="0">
                  <c:v>0.4240000000000001</c:v>
                </c:pt>
                <c:pt idx="1">
                  <c:v>0.53300000000000003</c:v>
                </c:pt>
                <c:pt idx="2">
                  <c:v>0.52300000000000002</c:v>
                </c:pt>
                <c:pt idx="3">
                  <c:v>0.52300000000000002</c:v>
                </c:pt>
                <c:pt idx="4">
                  <c:v>0.50900000000000001</c:v>
                </c:pt>
                <c:pt idx="5">
                  <c:v>0.56100000000000005</c:v>
                </c:pt>
                <c:pt idx="6">
                  <c:v>0.66700000000000015</c:v>
                </c:pt>
                <c:pt idx="7">
                  <c:v>0.60000000000000009</c:v>
                </c:pt>
                <c:pt idx="8">
                  <c:v>0.67300000000000015</c:v>
                </c:pt>
                <c:pt idx="9">
                  <c:v>0.67500000000000016</c:v>
                </c:pt>
                <c:pt idx="10">
                  <c:v>0.69199999999999995</c:v>
                </c:pt>
                <c:pt idx="11">
                  <c:v>0.71300000000000008</c:v>
                </c:pt>
                <c:pt idx="12">
                  <c:v>0.70600000000000007</c:v>
                </c:pt>
                <c:pt idx="13">
                  <c:v>0.56480000000000008</c:v>
                </c:pt>
              </c:numCache>
            </c:numRef>
          </c:val>
        </c:ser>
        <c:ser>
          <c:idx val="1"/>
          <c:order val="1"/>
          <c:tx>
            <c:strRef>
              <c:f>'oportunidade serie'!$B$4</c:f>
              <c:strCache>
                <c:ptCount val="1"/>
                <c:pt idx="0">
                  <c:v>% Necessidade</c:v>
                </c:pt>
              </c:strCache>
            </c:strRef>
          </c:tx>
          <c:spPr>
            <a:ln w="41275" cap="rnd">
              <a:solidFill>
                <a:srgbClr val="FF0000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2">
                  <a:lumMod val="20000"/>
                  <a:lumOff val="80000"/>
                </a:schemeClr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2219866075709311E-2"/>
                  <c:y val="-1.3175308883243218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6721556959485583E-2"/>
                  <c:y val="3.5591600981477872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'oportunidade serie'!$C$2:$P$2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'oportunidade serie'!$C$4:$P$4</c:f>
              <c:numCache>
                <c:formatCode>0%</c:formatCode>
                <c:ptCount val="14"/>
                <c:pt idx="0">
                  <c:v>0.57600000000000018</c:v>
                </c:pt>
                <c:pt idx="1">
                  <c:v>0.46700000000000003</c:v>
                </c:pt>
                <c:pt idx="2">
                  <c:v>0.47700000000000004</c:v>
                </c:pt>
                <c:pt idx="3">
                  <c:v>0.47700000000000004</c:v>
                </c:pt>
                <c:pt idx="4">
                  <c:v>0.4910000000000001</c:v>
                </c:pt>
                <c:pt idx="5">
                  <c:v>0.43900000000000006</c:v>
                </c:pt>
                <c:pt idx="6">
                  <c:v>0.33300000000000007</c:v>
                </c:pt>
                <c:pt idx="7">
                  <c:v>0.4</c:v>
                </c:pt>
                <c:pt idx="8">
                  <c:v>0.32700000000000007</c:v>
                </c:pt>
                <c:pt idx="9">
                  <c:v>0.32500000000000007</c:v>
                </c:pt>
                <c:pt idx="10">
                  <c:v>0.30800000000000011</c:v>
                </c:pt>
                <c:pt idx="11">
                  <c:v>0.28700000000000009</c:v>
                </c:pt>
                <c:pt idx="12">
                  <c:v>0.29400000000000009</c:v>
                </c:pt>
                <c:pt idx="13">
                  <c:v>0.43520000000000009</c:v>
                </c:pt>
              </c:numCache>
            </c:numRef>
          </c:val>
        </c:ser>
        <c:dLbls/>
        <c:marker val="1"/>
        <c:axId val="61620608"/>
        <c:axId val="61622144"/>
      </c:lineChart>
      <c:catAx>
        <c:axId val="616206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1622144"/>
        <c:crosses val="autoZero"/>
        <c:auto val="1"/>
        <c:lblAlgn val="ctr"/>
        <c:lblOffset val="100"/>
      </c:catAx>
      <c:valAx>
        <c:axId val="616221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16206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5946540474553609"/>
          <c:y val="6.2973639068030314E-3"/>
          <c:w val="0.45034554739636995"/>
          <c:h val="0.1406259842519685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200"/>
      </a:pPr>
      <a:endParaRPr lang="pt-BR"/>
    </a:p>
  </c:txPr>
  <c:externalData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03128-568B-4581-A832-4930CA07B945}" type="datetimeFigureOut">
              <a:rPr lang="pt-BR" smtClean="0"/>
              <a:pPr/>
              <a:t>18/02/2016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CAE28-107E-4F06-99E0-0CAA27F930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029270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9DA24-EDBB-4561-8B19-F128B8BD6DEA}" type="datetimeFigureOut">
              <a:rPr lang="pt-BR" smtClean="0"/>
              <a:pPr/>
              <a:t>18/02/2016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BADAD-6EAD-4278-A461-92C5EDFF8B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401752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BADAD-6EAD-4278-A461-92C5EDFF8B4E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28731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BADAD-6EAD-4278-A461-92C5EDFF8B4E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34968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BADAD-6EAD-4278-A461-92C5EDFF8B4E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88569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BADAD-6EAD-4278-A461-92C5EDFF8B4E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82018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-4763" y="0"/>
            <a:ext cx="9910763" cy="68453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532938" cy="6524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pSp>
        <p:nvGrpSpPr>
          <p:cNvPr id="3076" name="Group 44"/>
          <p:cNvGrpSpPr>
            <a:grpSpLocks/>
          </p:cNvGrpSpPr>
          <p:nvPr/>
        </p:nvGrpSpPr>
        <p:grpSpPr bwMode="auto">
          <a:xfrm>
            <a:off x="7951788" y="5127625"/>
            <a:ext cx="1825625" cy="1757363"/>
            <a:chOff x="5009" y="3230"/>
            <a:chExt cx="1150" cy="1107"/>
          </a:xfrm>
        </p:grpSpPr>
        <p:sp>
          <p:nvSpPr>
            <p:cNvPr id="1058" name="Freeform 34"/>
            <p:cNvSpPr>
              <a:spLocks/>
            </p:cNvSpPr>
            <p:nvPr userDrawn="1"/>
          </p:nvSpPr>
          <p:spPr bwMode="auto">
            <a:xfrm>
              <a:off x="5009" y="3458"/>
              <a:ext cx="1150" cy="879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15" y="0"/>
                </a:cxn>
                <a:cxn ang="0">
                  <a:pos x="99" y="88"/>
                </a:cxn>
                <a:cxn ang="0">
                  <a:pos x="0" y="88"/>
                </a:cxn>
                <a:cxn ang="0">
                  <a:pos x="16" y="0"/>
                </a:cxn>
              </a:cxnLst>
              <a:rect l="0" t="0" r="r" b="b"/>
              <a:pathLst>
                <a:path w="115" h="88">
                  <a:moveTo>
                    <a:pt x="16" y="0"/>
                  </a:moveTo>
                  <a:lnTo>
                    <a:pt x="115" y="0"/>
                  </a:lnTo>
                  <a:lnTo>
                    <a:pt x="99" y="88"/>
                  </a:lnTo>
                  <a:lnTo>
                    <a:pt x="0" y="8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66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59" name="Freeform 35"/>
            <p:cNvSpPr>
              <a:spLocks/>
            </p:cNvSpPr>
            <p:nvPr userDrawn="1"/>
          </p:nvSpPr>
          <p:spPr bwMode="auto">
            <a:xfrm>
              <a:off x="6013" y="3230"/>
              <a:ext cx="139" cy="2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"/>
                </a:cxn>
                <a:cxn ang="0">
                  <a:pos x="8" y="13"/>
                </a:cxn>
                <a:cxn ang="0">
                  <a:pos x="0" y="0"/>
                </a:cxn>
              </a:cxnLst>
              <a:rect l="0" t="0" r="r" b="b"/>
              <a:pathLst>
                <a:path w="8" h="13">
                  <a:moveTo>
                    <a:pt x="0" y="0"/>
                  </a:moveTo>
                  <a:lnTo>
                    <a:pt x="0" y="13"/>
                  </a:lnTo>
                  <a:lnTo>
                    <a:pt x="8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3081" name="Group 36"/>
            <p:cNvGrpSpPr>
              <a:grpSpLocks/>
            </p:cNvGrpSpPr>
            <p:nvPr userDrawn="1"/>
          </p:nvGrpSpPr>
          <p:grpSpPr bwMode="auto">
            <a:xfrm>
              <a:off x="5170" y="3684"/>
              <a:ext cx="809" cy="384"/>
              <a:chOff x="2576" y="2556"/>
              <a:chExt cx="998" cy="492"/>
            </a:xfrm>
          </p:grpSpPr>
          <p:sp>
            <p:nvSpPr>
              <p:cNvPr id="1061" name="Freeform 37"/>
              <p:cNvSpPr>
                <a:spLocks noEditPoints="1"/>
              </p:cNvSpPr>
              <p:nvPr userDrawn="1"/>
            </p:nvSpPr>
            <p:spPr bwMode="auto">
              <a:xfrm>
                <a:off x="2576" y="2714"/>
                <a:ext cx="998" cy="173"/>
              </a:xfrm>
              <a:custGeom>
                <a:avLst/>
                <a:gdLst/>
                <a:ahLst/>
                <a:cxnLst>
                  <a:cxn ang="0">
                    <a:pos x="66" y="181"/>
                  </a:cxn>
                  <a:cxn ang="0">
                    <a:pos x="95" y="194"/>
                  </a:cxn>
                  <a:cxn ang="0">
                    <a:pos x="130" y="179"/>
                  </a:cxn>
                  <a:cxn ang="0">
                    <a:pos x="131" y="153"/>
                  </a:cxn>
                  <a:cxn ang="0">
                    <a:pos x="40" y="120"/>
                  </a:cxn>
                  <a:cxn ang="0">
                    <a:pos x="23" y="78"/>
                  </a:cxn>
                  <a:cxn ang="0">
                    <a:pos x="40" y="37"/>
                  </a:cxn>
                  <a:cxn ang="0">
                    <a:pos x="81" y="8"/>
                  </a:cxn>
                  <a:cxn ang="0">
                    <a:pos x="153" y="0"/>
                  </a:cxn>
                  <a:cxn ang="0">
                    <a:pos x="207" y="24"/>
                  </a:cxn>
                  <a:cxn ang="0">
                    <a:pos x="214" y="61"/>
                  </a:cxn>
                  <a:cxn ang="0">
                    <a:pos x="148" y="52"/>
                  </a:cxn>
                  <a:cxn ang="0">
                    <a:pos x="125" y="40"/>
                  </a:cxn>
                  <a:cxn ang="0">
                    <a:pos x="94" y="54"/>
                  </a:cxn>
                  <a:cxn ang="0">
                    <a:pos x="91" y="75"/>
                  </a:cxn>
                  <a:cxn ang="0">
                    <a:pos x="160" y="102"/>
                  </a:cxn>
                  <a:cxn ang="0">
                    <a:pos x="194" y="122"/>
                  </a:cxn>
                  <a:cxn ang="0">
                    <a:pos x="198" y="172"/>
                  </a:cxn>
                  <a:cxn ang="0">
                    <a:pos x="168" y="213"/>
                  </a:cxn>
                  <a:cxn ang="0">
                    <a:pos x="106" y="235"/>
                  </a:cxn>
                  <a:cxn ang="0">
                    <a:pos x="28" y="226"/>
                  </a:cxn>
                  <a:cxn ang="0">
                    <a:pos x="0" y="187"/>
                  </a:cxn>
                  <a:cxn ang="0">
                    <a:pos x="438" y="6"/>
                  </a:cxn>
                  <a:cxn ang="0">
                    <a:pos x="302" y="139"/>
                  </a:cxn>
                  <a:cxn ang="0">
                    <a:pos x="475" y="5"/>
                  </a:cxn>
                  <a:cxn ang="0">
                    <a:pos x="617" y="10"/>
                  </a:cxn>
                  <a:cxn ang="0">
                    <a:pos x="650" y="44"/>
                  </a:cxn>
                  <a:cxn ang="0">
                    <a:pos x="636" y="88"/>
                  </a:cxn>
                  <a:cxn ang="0">
                    <a:pos x="589" y="114"/>
                  </a:cxn>
                  <a:cxn ang="0">
                    <a:pos x="630" y="141"/>
                  </a:cxn>
                  <a:cxn ang="0">
                    <a:pos x="622" y="195"/>
                  </a:cxn>
                  <a:cxn ang="0">
                    <a:pos x="565" y="229"/>
                  </a:cxn>
                  <a:cxn ang="0">
                    <a:pos x="545" y="96"/>
                  </a:cxn>
                  <a:cxn ang="0">
                    <a:pos x="584" y="71"/>
                  </a:cxn>
                  <a:cxn ang="0">
                    <a:pos x="573" y="47"/>
                  </a:cxn>
                  <a:cxn ang="0">
                    <a:pos x="532" y="189"/>
                  </a:cxn>
                  <a:cxn ang="0">
                    <a:pos x="565" y="175"/>
                  </a:cxn>
                  <a:cxn ang="0">
                    <a:pos x="568" y="148"/>
                  </a:cxn>
                  <a:cxn ang="0">
                    <a:pos x="540" y="136"/>
                  </a:cxn>
                  <a:cxn ang="0">
                    <a:pos x="843" y="6"/>
                  </a:cxn>
                  <a:cxn ang="0">
                    <a:pos x="879" y="34"/>
                  </a:cxn>
                  <a:cxn ang="0">
                    <a:pos x="874" y="79"/>
                  </a:cxn>
                  <a:cxn ang="0">
                    <a:pos x="849" y="107"/>
                  </a:cxn>
                  <a:cxn ang="0">
                    <a:pos x="823" y="121"/>
                  </a:cxn>
                  <a:cxn ang="0">
                    <a:pos x="853" y="147"/>
                  </a:cxn>
                  <a:cxn ang="0">
                    <a:pos x="850" y="222"/>
                  </a:cxn>
                  <a:cxn ang="0">
                    <a:pos x="786" y="179"/>
                  </a:cxn>
                  <a:cxn ang="0">
                    <a:pos x="782" y="147"/>
                  </a:cxn>
                  <a:cxn ang="0">
                    <a:pos x="717" y="230"/>
                  </a:cxn>
                  <a:cxn ang="0">
                    <a:pos x="794" y="101"/>
                  </a:cxn>
                  <a:cxn ang="0">
                    <a:pos x="816" y="75"/>
                  </a:cxn>
                  <a:cxn ang="0">
                    <a:pos x="805" y="50"/>
                  </a:cxn>
                  <a:cxn ang="0">
                    <a:pos x="1076" y="5"/>
                  </a:cxn>
                  <a:cxn ang="0">
                    <a:pos x="862" y="230"/>
                  </a:cxn>
                  <a:cxn ang="0">
                    <a:pos x="1142" y="230"/>
                  </a:cxn>
                  <a:cxn ang="0">
                    <a:pos x="1335" y="96"/>
                  </a:cxn>
                  <a:cxn ang="0">
                    <a:pos x="1142" y="230"/>
                  </a:cxn>
                </a:cxnLst>
                <a:rect l="0" t="0" r="r" b="b"/>
                <a:pathLst>
                  <a:path w="1359" h="236">
                    <a:moveTo>
                      <a:pt x="1" y="159"/>
                    </a:moveTo>
                    <a:lnTo>
                      <a:pt x="64" y="159"/>
                    </a:lnTo>
                    <a:lnTo>
                      <a:pt x="63" y="165"/>
                    </a:lnTo>
                    <a:lnTo>
                      <a:pt x="63" y="170"/>
                    </a:lnTo>
                    <a:lnTo>
                      <a:pt x="63" y="175"/>
                    </a:lnTo>
                    <a:lnTo>
                      <a:pt x="66" y="181"/>
                    </a:lnTo>
                    <a:lnTo>
                      <a:pt x="68" y="184"/>
                    </a:lnTo>
                    <a:lnTo>
                      <a:pt x="72" y="188"/>
                    </a:lnTo>
                    <a:lnTo>
                      <a:pt x="75" y="190"/>
                    </a:lnTo>
                    <a:lnTo>
                      <a:pt x="81" y="193"/>
                    </a:lnTo>
                    <a:lnTo>
                      <a:pt x="88" y="194"/>
                    </a:lnTo>
                    <a:lnTo>
                      <a:pt x="95" y="194"/>
                    </a:lnTo>
                    <a:lnTo>
                      <a:pt x="103" y="194"/>
                    </a:lnTo>
                    <a:lnTo>
                      <a:pt x="111" y="193"/>
                    </a:lnTo>
                    <a:lnTo>
                      <a:pt x="117" y="190"/>
                    </a:lnTo>
                    <a:lnTo>
                      <a:pt x="122" y="188"/>
                    </a:lnTo>
                    <a:lnTo>
                      <a:pt x="126" y="184"/>
                    </a:lnTo>
                    <a:lnTo>
                      <a:pt x="130" y="179"/>
                    </a:lnTo>
                    <a:lnTo>
                      <a:pt x="132" y="175"/>
                    </a:lnTo>
                    <a:lnTo>
                      <a:pt x="135" y="169"/>
                    </a:lnTo>
                    <a:lnTo>
                      <a:pt x="135" y="165"/>
                    </a:lnTo>
                    <a:lnTo>
                      <a:pt x="135" y="162"/>
                    </a:lnTo>
                    <a:lnTo>
                      <a:pt x="134" y="158"/>
                    </a:lnTo>
                    <a:lnTo>
                      <a:pt x="131" y="153"/>
                    </a:lnTo>
                    <a:lnTo>
                      <a:pt x="126" y="149"/>
                    </a:lnTo>
                    <a:lnTo>
                      <a:pt x="119" y="147"/>
                    </a:lnTo>
                    <a:lnTo>
                      <a:pt x="67" y="132"/>
                    </a:lnTo>
                    <a:lnTo>
                      <a:pt x="57" y="128"/>
                    </a:lnTo>
                    <a:lnTo>
                      <a:pt x="47" y="125"/>
                    </a:lnTo>
                    <a:lnTo>
                      <a:pt x="40" y="120"/>
                    </a:lnTo>
                    <a:lnTo>
                      <a:pt x="34" y="114"/>
                    </a:lnTo>
                    <a:lnTo>
                      <a:pt x="29" y="108"/>
                    </a:lnTo>
                    <a:lnTo>
                      <a:pt x="26" y="101"/>
                    </a:lnTo>
                    <a:lnTo>
                      <a:pt x="23" y="93"/>
                    </a:lnTo>
                    <a:lnTo>
                      <a:pt x="23" y="85"/>
                    </a:lnTo>
                    <a:lnTo>
                      <a:pt x="23" y="78"/>
                    </a:lnTo>
                    <a:lnTo>
                      <a:pt x="24" y="70"/>
                    </a:lnTo>
                    <a:lnTo>
                      <a:pt x="26" y="63"/>
                    </a:lnTo>
                    <a:lnTo>
                      <a:pt x="29" y="56"/>
                    </a:lnTo>
                    <a:lnTo>
                      <a:pt x="32" y="50"/>
                    </a:lnTo>
                    <a:lnTo>
                      <a:pt x="35" y="44"/>
                    </a:lnTo>
                    <a:lnTo>
                      <a:pt x="40" y="37"/>
                    </a:lnTo>
                    <a:lnTo>
                      <a:pt x="45" y="31"/>
                    </a:lnTo>
                    <a:lnTo>
                      <a:pt x="51" y="27"/>
                    </a:lnTo>
                    <a:lnTo>
                      <a:pt x="57" y="22"/>
                    </a:lnTo>
                    <a:lnTo>
                      <a:pt x="64" y="16"/>
                    </a:lnTo>
                    <a:lnTo>
                      <a:pt x="73" y="12"/>
                    </a:lnTo>
                    <a:lnTo>
                      <a:pt x="81" y="8"/>
                    </a:lnTo>
                    <a:lnTo>
                      <a:pt x="91" y="5"/>
                    </a:lnTo>
                    <a:lnTo>
                      <a:pt x="101" y="2"/>
                    </a:lnTo>
                    <a:lnTo>
                      <a:pt x="112" y="1"/>
                    </a:lnTo>
                    <a:lnTo>
                      <a:pt x="123" y="0"/>
                    </a:lnTo>
                    <a:lnTo>
                      <a:pt x="135" y="0"/>
                    </a:lnTo>
                    <a:lnTo>
                      <a:pt x="153" y="0"/>
                    </a:lnTo>
                    <a:lnTo>
                      <a:pt x="169" y="2"/>
                    </a:lnTo>
                    <a:lnTo>
                      <a:pt x="182" y="7"/>
                    </a:lnTo>
                    <a:lnTo>
                      <a:pt x="194" y="12"/>
                    </a:lnTo>
                    <a:lnTo>
                      <a:pt x="199" y="16"/>
                    </a:lnTo>
                    <a:lnTo>
                      <a:pt x="203" y="19"/>
                    </a:lnTo>
                    <a:lnTo>
                      <a:pt x="207" y="24"/>
                    </a:lnTo>
                    <a:lnTo>
                      <a:pt x="209" y="29"/>
                    </a:lnTo>
                    <a:lnTo>
                      <a:pt x="211" y="34"/>
                    </a:lnTo>
                    <a:lnTo>
                      <a:pt x="213" y="39"/>
                    </a:lnTo>
                    <a:lnTo>
                      <a:pt x="214" y="45"/>
                    </a:lnTo>
                    <a:lnTo>
                      <a:pt x="214" y="51"/>
                    </a:lnTo>
                    <a:lnTo>
                      <a:pt x="214" y="61"/>
                    </a:lnTo>
                    <a:lnTo>
                      <a:pt x="211" y="71"/>
                    </a:lnTo>
                    <a:lnTo>
                      <a:pt x="148" y="71"/>
                    </a:lnTo>
                    <a:lnTo>
                      <a:pt x="149" y="65"/>
                    </a:lnTo>
                    <a:lnTo>
                      <a:pt x="149" y="61"/>
                    </a:lnTo>
                    <a:lnTo>
                      <a:pt x="149" y="56"/>
                    </a:lnTo>
                    <a:lnTo>
                      <a:pt x="148" y="52"/>
                    </a:lnTo>
                    <a:lnTo>
                      <a:pt x="146" y="48"/>
                    </a:lnTo>
                    <a:lnTo>
                      <a:pt x="143" y="46"/>
                    </a:lnTo>
                    <a:lnTo>
                      <a:pt x="140" y="44"/>
                    </a:lnTo>
                    <a:lnTo>
                      <a:pt x="136" y="41"/>
                    </a:lnTo>
                    <a:lnTo>
                      <a:pt x="131" y="41"/>
                    </a:lnTo>
                    <a:lnTo>
                      <a:pt x="125" y="40"/>
                    </a:lnTo>
                    <a:lnTo>
                      <a:pt x="118" y="41"/>
                    </a:lnTo>
                    <a:lnTo>
                      <a:pt x="113" y="42"/>
                    </a:lnTo>
                    <a:lnTo>
                      <a:pt x="107" y="44"/>
                    </a:lnTo>
                    <a:lnTo>
                      <a:pt x="102" y="47"/>
                    </a:lnTo>
                    <a:lnTo>
                      <a:pt x="97" y="51"/>
                    </a:lnTo>
                    <a:lnTo>
                      <a:pt x="94" y="54"/>
                    </a:lnTo>
                    <a:lnTo>
                      <a:pt x="91" y="59"/>
                    </a:lnTo>
                    <a:lnTo>
                      <a:pt x="90" y="64"/>
                    </a:lnTo>
                    <a:lnTo>
                      <a:pt x="90" y="67"/>
                    </a:lnTo>
                    <a:lnTo>
                      <a:pt x="90" y="69"/>
                    </a:lnTo>
                    <a:lnTo>
                      <a:pt x="90" y="73"/>
                    </a:lnTo>
                    <a:lnTo>
                      <a:pt x="91" y="75"/>
                    </a:lnTo>
                    <a:lnTo>
                      <a:pt x="92" y="78"/>
                    </a:lnTo>
                    <a:lnTo>
                      <a:pt x="95" y="80"/>
                    </a:lnTo>
                    <a:lnTo>
                      <a:pt x="100" y="84"/>
                    </a:lnTo>
                    <a:lnTo>
                      <a:pt x="108" y="87"/>
                    </a:lnTo>
                    <a:lnTo>
                      <a:pt x="148" y="98"/>
                    </a:lnTo>
                    <a:lnTo>
                      <a:pt x="160" y="102"/>
                    </a:lnTo>
                    <a:lnTo>
                      <a:pt x="170" y="105"/>
                    </a:lnTo>
                    <a:lnTo>
                      <a:pt x="177" y="109"/>
                    </a:lnTo>
                    <a:lnTo>
                      <a:pt x="185" y="113"/>
                    </a:lnTo>
                    <a:lnTo>
                      <a:pt x="188" y="115"/>
                    </a:lnTo>
                    <a:lnTo>
                      <a:pt x="192" y="119"/>
                    </a:lnTo>
                    <a:lnTo>
                      <a:pt x="194" y="122"/>
                    </a:lnTo>
                    <a:lnTo>
                      <a:pt x="197" y="127"/>
                    </a:lnTo>
                    <a:lnTo>
                      <a:pt x="200" y="136"/>
                    </a:lnTo>
                    <a:lnTo>
                      <a:pt x="202" y="147"/>
                    </a:lnTo>
                    <a:lnTo>
                      <a:pt x="202" y="155"/>
                    </a:lnTo>
                    <a:lnTo>
                      <a:pt x="199" y="164"/>
                    </a:lnTo>
                    <a:lnTo>
                      <a:pt x="198" y="172"/>
                    </a:lnTo>
                    <a:lnTo>
                      <a:pt x="194" y="181"/>
                    </a:lnTo>
                    <a:lnTo>
                      <a:pt x="191" y="188"/>
                    </a:lnTo>
                    <a:lnTo>
                      <a:pt x="186" y="195"/>
                    </a:lnTo>
                    <a:lnTo>
                      <a:pt x="181" y="201"/>
                    </a:lnTo>
                    <a:lnTo>
                      <a:pt x="174" y="207"/>
                    </a:lnTo>
                    <a:lnTo>
                      <a:pt x="168" y="213"/>
                    </a:lnTo>
                    <a:lnTo>
                      <a:pt x="159" y="218"/>
                    </a:lnTo>
                    <a:lnTo>
                      <a:pt x="152" y="223"/>
                    </a:lnTo>
                    <a:lnTo>
                      <a:pt x="143" y="226"/>
                    </a:lnTo>
                    <a:lnTo>
                      <a:pt x="135" y="229"/>
                    </a:lnTo>
                    <a:lnTo>
                      <a:pt x="125" y="232"/>
                    </a:lnTo>
                    <a:lnTo>
                      <a:pt x="106" y="235"/>
                    </a:lnTo>
                    <a:lnTo>
                      <a:pt x="85" y="236"/>
                    </a:lnTo>
                    <a:lnTo>
                      <a:pt x="71" y="235"/>
                    </a:lnTo>
                    <a:lnTo>
                      <a:pt x="58" y="234"/>
                    </a:lnTo>
                    <a:lnTo>
                      <a:pt x="46" y="232"/>
                    </a:lnTo>
                    <a:lnTo>
                      <a:pt x="37" y="229"/>
                    </a:lnTo>
                    <a:lnTo>
                      <a:pt x="28" y="226"/>
                    </a:lnTo>
                    <a:lnTo>
                      <a:pt x="20" y="221"/>
                    </a:lnTo>
                    <a:lnTo>
                      <a:pt x="13" y="216"/>
                    </a:lnTo>
                    <a:lnTo>
                      <a:pt x="9" y="209"/>
                    </a:lnTo>
                    <a:lnTo>
                      <a:pt x="5" y="203"/>
                    </a:lnTo>
                    <a:lnTo>
                      <a:pt x="1" y="195"/>
                    </a:lnTo>
                    <a:lnTo>
                      <a:pt x="0" y="187"/>
                    </a:lnTo>
                    <a:lnTo>
                      <a:pt x="0" y="178"/>
                    </a:lnTo>
                    <a:lnTo>
                      <a:pt x="0" y="170"/>
                    </a:lnTo>
                    <a:lnTo>
                      <a:pt x="1" y="159"/>
                    </a:lnTo>
                    <a:close/>
                    <a:moveTo>
                      <a:pt x="221" y="230"/>
                    </a:moveTo>
                    <a:lnTo>
                      <a:pt x="268" y="6"/>
                    </a:lnTo>
                    <a:lnTo>
                      <a:pt x="438" y="6"/>
                    </a:lnTo>
                    <a:lnTo>
                      <a:pt x="429" y="48"/>
                    </a:lnTo>
                    <a:lnTo>
                      <a:pt x="322" y="48"/>
                    </a:lnTo>
                    <a:lnTo>
                      <a:pt x="311" y="96"/>
                    </a:lnTo>
                    <a:lnTo>
                      <a:pt x="413" y="96"/>
                    </a:lnTo>
                    <a:lnTo>
                      <a:pt x="403" y="139"/>
                    </a:lnTo>
                    <a:lnTo>
                      <a:pt x="302" y="139"/>
                    </a:lnTo>
                    <a:lnTo>
                      <a:pt x="292" y="187"/>
                    </a:lnTo>
                    <a:lnTo>
                      <a:pt x="402" y="187"/>
                    </a:lnTo>
                    <a:lnTo>
                      <a:pt x="392" y="230"/>
                    </a:lnTo>
                    <a:lnTo>
                      <a:pt x="221" y="230"/>
                    </a:lnTo>
                    <a:close/>
                    <a:moveTo>
                      <a:pt x="428" y="230"/>
                    </a:moveTo>
                    <a:lnTo>
                      <a:pt x="475" y="5"/>
                    </a:lnTo>
                    <a:lnTo>
                      <a:pt x="565" y="5"/>
                    </a:lnTo>
                    <a:lnTo>
                      <a:pt x="578" y="6"/>
                    </a:lnTo>
                    <a:lnTo>
                      <a:pt x="590" y="6"/>
                    </a:lnTo>
                    <a:lnTo>
                      <a:pt x="600" y="6"/>
                    </a:lnTo>
                    <a:lnTo>
                      <a:pt x="607" y="7"/>
                    </a:lnTo>
                    <a:lnTo>
                      <a:pt x="617" y="10"/>
                    </a:lnTo>
                    <a:lnTo>
                      <a:pt x="625" y="13"/>
                    </a:lnTo>
                    <a:lnTo>
                      <a:pt x="634" y="18"/>
                    </a:lnTo>
                    <a:lnTo>
                      <a:pt x="640" y="24"/>
                    </a:lnTo>
                    <a:lnTo>
                      <a:pt x="644" y="29"/>
                    </a:lnTo>
                    <a:lnTo>
                      <a:pt x="647" y="36"/>
                    </a:lnTo>
                    <a:lnTo>
                      <a:pt x="650" y="44"/>
                    </a:lnTo>
                    <a:lnTo>
                      <a:pt x="650" y="51"/>
                    </a:lnTo>
                    <a:lnTo>
                      <a:pt x="650" y="57"/>
                    </a:lnTo>
                    <a:lnTo>
                      <a:pt x="649" y="63"/>
                    </a:lnTo>
                    <a:lnTo>
                      <a:pt x="646" y="71"/>
                    </a:lnTo>
                    <a:lnTo>
                      <a:pt x="642" y="80"/>
                    </a:lnTo>
                    <a:lnTo>
                      <a:pt x="636" y="88"/>
                    </a:lnTo>
                    <a:lnTo>
                      <a:pt x="630" y="95"/>
                    </a:lnTo>
                    <a:lnTo>
                      <a:pt x="622" y="101"/>
                    </a:lnTo>
                    <a:lnTo>
                      <a:pt x="612" y="105"/>
                    </a:lnTo>
                    <a:lnTo>
                      <a:pt x="601" y="110"/>
                    </a:lnTo>
                    <a:lnTo>
                      <a:pt x="590" y="114"/>
                    </a:lnTo>
                    <a:lnTo>
                      <a:pt x="589" y="114"/>
                    </a:lnTo>
                    <a:lnTo>
                      <a:pt x="600" y="116"/>
                    </a:lnTo>
                    <a:lnTo>
                      <a:pt x="608" y="120"/>
                    </a:lnTo>
                    <a:lnTo>
                      <a:pt x="616" y="124"/>
                    </a:lnTo>
                    <a:lnTo>
                      <a:pt x="623" y="128"/>
                    </a:lnTo>
                    <a:lnTo>
                      <a:pt x="628" y="135"/>
                    </a:lnTo>
                    <a:lnTo>
                      <a:pt x="630" y="141"/>
                    </a:lnTo>
                    <a:lnTo>
                      <a:pt x="633" y="148"/>
                    </a:lnTo>
                    <a:lnTo>
                      <a:pt x="634" y="156"/>
                    </a:lnTo>
                    <a:lnTo>
                      <a:pt x="633" y="166"/>
                    </a:lnTo>
                    <a:lnTo>
                      <a:pt x="630" y="177"/>
                    </a:lnTo>
                    <a:lnTo>
                      <a:pt x="627" y="186"/>
                    </a:lnTo>
                    <a:lnTo>
                      <a:pt x="622" y="195"/>
                    </a:lnTo>
                    <a:lnTo>
                      <a:pt x="616" y="203"/>
                    </a:lnTo>
                    <a:lnTo>
                      <a:pt x="607" y="210"/>
                    </a:lnTo>
                    <a:lnTo>
                      <a:pt x="599" y="216"/>
                    </a:lnTo>
                    <a:lnTo>
                      <a:pt x="590" y="222"/>
                    </a:lnTo>
                    <a:lnTo>
                      <a:pt x="578" y="226"/>
                    </a:lnTo>
                    <a:lnTo>
                      <a:pt x="565" y="229"/>
                    </a:lnTo>
                    <a:lnTo>
                      <a:pt x="547" y="230"/>
                    </a:lnTo>
                    <a:lnTo>
                      <a:pt x="527" y="230"/>
                    </a:lnTo>
                    <a:lnTo>
                      <a:pt x="428" y="230"/>
                    </a:lnTo>
                    <a:close/>
                    <a:moveTo>
                      <a:pt x="527" y="46"/>
                    </a:moveTo>
                    <a:lnTo>
                      <a:pt x="516" y="96"/>
                    </a:lnTo>
                    <a:lnTo>
                      <a:pt x="545" y="96"/>
                    </a:lnTo>
                    <a:lnTo>
                      <a:pt x="560" y="96"/>
                    </a:lnTo>
                    <a:lnTo>
                      <a:pt x="568" y="93"/>
                    </a:lnTo>
                    <a:lnTo>
                      <a:pt x="574" y="90"/>
                    </a:lnTo>
                    <a:lnTo>
                      <a:pt x="579" y="85"/>
                    </a:lnTo>
                    <a:lnTo>
                      <a:pt x="583" y="79"/>
                    </a:lnTo>
                    <a:lnTo>
                      <a:pt x="584" y="71"/>
                    </a:lnTo>
                    <a:lnTo>
                      <a:pt x="585" y="65"/>
                    </a:lnTo>
                    <a:lnTo>
                      <a:pt x="585" y="61"/>
                    </a:lnTo>
                    <a:lnTo>
                      <a:pt x="583" y="56"/>
                    </a:lnTo>
                    <a:lnTo>
                      <a:pt x="581" y="52"/>
                    </a:lnTo>
                    <a:lnTo>
                      <a:pt x="577" y="50"/>
                    </a:lnTo>
                    <a:lnTo>
                      <a:pt x="573" y="47"/>
                    </a:lnTo>
                    <a:lnTo>
                      <a:pt x="567" y="46"/>
                    </a:lnTo>
                    <a:lnTo>
                      <a:pt x="561" y="46"/>
                    </a:lnTo>
                    <a:lnTo>
                      <a:pt x="527" y="46"/>
                    </a:lnTo>
                    <a:close/>
                    <a:moveTo>
                      <a:pt x="508" y="136"/>
                    </a:moveTo>
                    <a:lnTo>
                      <a:pt x="497" y="189"/>
                    </a:lnTo>
                    <a:lnTo>
                      <a:pt x="532" y="189"/>
                    </a:lnTo>
                    <a:lnTo>
                      <a:pt x="539" y="189"/>
                    </a:lnTo>
                    <a:lnTo>
                      <a:pt x="547" y="188"/>
                    </a:lnTo>
                    <a:lnTo>
                      <a:pt x="551" y="186"/>
                    </a:lnTo>
                    <a:lnTo>
                      <a:pt x="557" y="183"/>
                    </a:lnTo>
                    <a:lnTo>
                      <a:pt x="561" y="179"/>
                    </a:lnTo>
                    <a:lnTo>
                      <a:pt x="565" y="175"/>
                    </a:lnTo>
                    <a:lnTo>
                      <a:pt x="567" y="170"/>
                    </a:lnTo>
                    <a:lnTo>
                      <a:pt x="570" y="164"/>
                    </a:lnTo>
                    <a:lnTo>
                      <a:pt x="570" y="160"/>
                    </a:lnTo>
                    <a:lnTo>
                      <a:pt x="571" y="156"/>
                    </a:lnTo>
                    <a:lnTo>
                      <a:pt x="570" y="152"/>
                    </a:lnTo>
                    <a:lnTo>
                      <a:pt x="568" y="148"/>
                    </a:lnTo>
                    <a:lnTo>
                      <a:pt x="566" y="144"/>
                    </a:lnTo>
                    <a:lnTo>
                      <a:pt x="564" y="141"/>
                    </a:lnTo>
                    <a:lnTo>
                      <a:pt x="559" y="139"/>
                    </a:lnTo>
                    <a:lnTo>
                      <a:pt x="554" y="137"/>
                    </a:lnTo>
                    <a:lnTo>
                      <a:pt x="548" y="137"/>
                    </a:lnTo>
                    <a:lnTo>
                      <a:pt x="540" y="136"/>
                    </a:lnTo>
                    <a:lnTo>
                      <a:pt x="508" y="136"/>
                    </a:lnTo>
                    <a:close/>
                    <a:moveTo>
                      <a:pt x="655" y="230"/>
                    </a:moveTo>
                    <a:lnTo>
                      <a:pt x="702" y="5"/>
                    </a:lnTo>
                    <a:lnTo>
                      <a:pt x="806" y="5"/>
                    </a:lnTo>
                    <a:lnTo>
                      <a:pt x="829" y="6"/>
                    </a:lnTo>
                    <a:lnTo>
                      <a:pt x="843" y="6"/>
                    </a:lnTo>
                    <a:lnTo>
                      <a:pt x="853" y="8"/>
                    </a:lnTo>
                    <a:lnTo>
                      <a:pt x="861" y="12"/>
                    </a:lnTo>
                    <a:lnTo>
                      <a:pt x="867" y="16"/>
                    </a:lnTo>
                    <a:lnTo>
                      <a:pt x="873" y="22"/>
                    </a:lnTo>
                    <a:lnTo>
                      <a:pt x="877" y="27"/>
                    </a:lnTo>
                    <a:lnTo>
                      <a:pt x="879" y="34"/>
                    </a:lnTo>
                    <a:lnTo>
                      <a:pt x="880" y="40"/>
                    </a:lnTo>
                    <a:lnTo>
                      <a:pt x="880" y="48"/>
                    </a:lnTo>
                    <a:lnTo>
                      <a:pt x="880" y="57"/>
                    </a:lnTo>
                    <a:lnTo>
                      <a:pt x="879" y="65"/>
                    </a:lnTo>
                    <a:lnTo>
                      <a:pt x="877" y="73"/>
                    </a:lnTo>
                    <a:lnTo>
                      <a:pt x="874" y="79"/>
                    </a:lnTo>
                    <a:lnTo>
                      <a:pt x="872" y="85"/>
                    </a:lnTo>
                    <a:lnTo>
                      <a:pt x="868" y="90"/>
                    </a:lnTo>
                    <a:lnTo>
                      <a:pt x="865" y="96"/>
                    </a:lnTo>
                    <a:lnTo>
                      <a:pt x="860" y="99"/>
                    </a:lnTo>
                    <a:lnTo>
                      <a:pt x="855" y="104"/>
                    </a:lnTo>
                    <a:lnTo>
                      <a:pt x="849" y="107"/>
                    </a:lnTo>
                    <a:lnTo>
                      <a:pt x="842" y="111"/>
                    </a:lnTo>
                    <a:lnTo>
                      <a:pt x="833" y="114"/>
                    </a:lnTo>
                    <a:lnTo>
                      <a:pt x="823" y="116"/>
                    </a:lnTo>
                    <a:lnTo>
                      <a:pt x="812" y="119"/>
                    </a:lnTo>
                    <a:lnTo>
                      <a:pt x="812" y="120"/>
                    </a:lnTo>
                    <a:lnTo>
                      <a:pt x="823" y="121"/>
                    </a:lnTo>
                    <a:lnTo>
                      <a:pt x="833" y="122"/>
                    </a:lnTo>
                    <a:lnTo>
                      <a:pt x="840" y="126"/>
                    </a:lnTo>
                    <a:lnTo>
                      <a:pt x="845" y="130"/>
                    </a:lnTo>
                    <a:lnTo>
                      <a:pt x="849" y="135"/>
                    </a:lnTo>
                    <a:lnTo>
                      <a:pt x="851" y="139"/>
                    </a:lnTo>
                    <a:lnTo>
                      <a:pt x="853" y="147"/>
                    </a:lnTo>
                    <a:lnTo>
                      <a:pt x="853" y="155"/>
                    </a:lnTo>
                    <a:lnTo>
                      <a:pt x="853" y="162"/>
                    </a:lnTo>
                    <a:lnTo>
                      <a:pt x="851" y="176"/>
                    </a:lnTo>
                    <a:lnTo>
                      <a:pt x="851" y="194"/>
                    </a:lnTo>
                    <a:lnTo>
                      <a:pt x="850" y="210"/>
                    </a:lnTo>
                    <a:lnTo>
                      <a:pt x="850" y="222"/>
                    </a:lnTo>
                    <a:lnTo>
                      <a:pt x="850" y="230"/>
                    </a:lnTo>
                    <a:lnTo>
                      <a:pt x="783" y="230"/>
                    </a:lnTo>
                    <a:lnTo>
                      <a:pt x="783" y="223"/>
                    </a:lnTo>
                    <a:lnTo>
                      <a:pt x="783" y="212"/>
                    </a:lnTo>
                    <a:lnTo>
                      <a:pt x="785" y="198"/>
                    </a:lnTo>
                    <a:lnTo>
                      <a:pt x="786" y="179"/>
                    </a:lnTo>
                    <a:lnTo>
                      <a:pt x="787" y="169"/>
                    </a:lnTo>
                    <a:lnTo>
                      <a:pt x="787" y="161"/>
                    </a:lnTo>
                    <a:lnTo>
                      <a:pt x="787" y="156"/>
                    </a:lnTo>
                    <a:lnTo>
                      <a:pt x="786" y="153"/>
                    </a:lnTo>
                    <a:lnTo>
                      <a:pt x="785" y="149"/>
                    </a:lnTo>
                    <a:lnTo>
                      <a:pt x="782" y="147"/>
                    </a:lnTo>
                    <a:lnTo>
                      <a:pt x="780" y="145"/>
                    </a:lnTo>
                    <a:lnTo>
                      <a:pt x="775" y="144"/>
                    </a:lnTo>
                    <a:lnTo>
                      <a:pt x="769" y="143"/>
                    </a:lnTo>
                    <a:lnTo>
                      <a:pt x="763" y="143"/>
                    </a:lnTo>
                    <a:lnTo>
                      <a:pt x="736" y="143"/>
                    </a:lnTo>
                    <a:lnTo>
                      <a:pt x="717" y="230"/>
                    </a:lnTo>
                    <a:lnTo>
                      <a:pt x="655" y="230"/>
                    </a:lnTo>
                    <a:close/>
                    <a:moveTo>
                      <a:pt x="757" y="47"/>
                    </a:moveTo>
                    <a:lnTo>
                      <a:pt x="744" y="102"/>
                    </a:lnTo>
                    <a:lnTo>
                      <a:pt x="768" y="102"/>
                    </a:lnTo>
                    <a:lnTo>
                      <a:pt x="785" y="102"/>
                    </a:lnTo>
                    <a:lnTo>
                      <a:pt x="794" y="101"/>
                    </a:lnTo>
                    <a:lnTo>
                      <a:pt x="799" y="98"/>
                    </a:lnTo>
                    <a:lnTo>
                      <a:pt x="803" y="97"/>
                    </a:lnTo>
                    <a:lnTo>
                      <a:pt x="805" y="95"/>
                    </a:lnTo>
                    <a:lnTo>
                      <a:pt x="809" y="91"/>
                    </a:lnTo>
                    <a:lnTo>
                      <a:pt x="814" y="84"/>
                    </a:lnTo>
                    <a:lnTo>
                      <a:pt x="816" y="75"/>
                    </a:lnTo>
                    <a:lnTo>
                      <a:pt x="817" y="70"/>
                    </a:lnTo>
                    <a:lnTo>
                      <a:pt x="817" y="67"/>
                    </a:lnTo>
                    <a:lnTo>
                      <a:pt x="816" y="61"/>
                    </a:lnTo>
                    <a:lnTo>
                      <a:pt x="814" y="56"/>
                    </a:lnTo>
                    <a:lnTo>
                      <a:pt x="810" y="52"/>
                    </a:lnTo>
                    <a:lnTo>
                      <a:pt x="805" y="50"/>
                    </a:lnTo>
                    <a:lnTo>
                      <a:pt x="794" y="47"/>
                    </a:lnTo>
                    <a:lnTo>
                      <a:pt x="780" y="47"/>
                    </a:lnTo>
                    <a:lnTo>
                      <a:pt x="757" y="47"/>
                    </a:lnTo>
                    <a:close/>
                    <a:moveTo>
                      <a:pt x="862" y="230"/>
                    </a:moveTo>
                    <a:lnTo>
                      <a:pt x="999" y="5"/>
                    </a:lnTo>
                    <a:lnTo>
                      <a:pt x="1076" y="5"/>
                    </a:lnTo>
                    <a:lnTo>
                      <a:pt x="1117" y="230"/>
                    </a:lnTo>
                    <a:lnTo>
                      <a:pt x="1047" y="230"/>
                    </a:lnTo>
                    <a:lnTo>
                      <a:pt x="1041" y="186"/>
                    </a:lnTo>
                    <a:lnTo>
                      <a:pt x="950" y="186"/>
                    </a:lnTo>
                    <a:lnTo>
                      <a:pt x="925" y="230"/>
                    </a:lnTo>
                    <a:lnTo>
                      <a:pt x="862" y="230"/>
                    </a:lnTo>
                    <a:close/>
                    <a:moveTo>
                      <a:pt x="974" y="144"/>
                    </a:moveTo>
                    <a:lnTo>
                      <a:pt x="1035" y="144"/>
                    </a:lnTo>
                    <a:lnTo>
                      <a:pt x="1026" y="50"/>
                    </a:lnTo>
                    <a:lnTo>
                      <a:pt x="1025" y="50"/>
                    </a:lnTo>
                    <a:lnTo>
                      <a:pt x="974" y="144"/>
                    </a:lnTo>
                    <a:close/>
                    <a:moveTo>
                      <a:pt x="1142" y="230"/>
                    </a:moveTo>
                    <a:lnTo>
                      <a:pt x="1190" y="6"/>
                    </a:lnTo>
                    <a:lnTo>
                      <a:pt x="1359" y="6"/>
                    </a:lnTo>
                    <a:lnTo>
                      <a:pt x="1350" y="48"/>
                    </a:lnTo>
                    <a:lnTo>
                      <a:pt x="1242" y="48"/>
                    </a:lnTo>
                    <a:lnTo>
                      <a:pt x="1233" y="96"/>
                    </a:lnTo>
                    <a:lnTo>
                      <a:pt x="1335" y="96"/>
                    </a:lnTo>
                    <a:lnTo>
                      <a:pt x="1325" y="139"/>
                    </a:lnTo>
                    <a:lnTo>
                      <a:pt x="1223" y="139"/>
                    </a:lnTo>
                    <a:lnTo>
                      <a:pt x="1213" y="187"/>
                    </a:lnTo>
                    <a:lnTo>
                      <a:pt x="1324" y="187"/>
                    </a:lnTo>
                    <a:lnTo>
                      <a:pt x="1314" y="230"/>
                    </a:lnTo>
                    <a:lnTo>
                      <a:pt x="1142" y="23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3083" name="Group 38"/>
              <p:cNvGrpSpPr>
                <a:grpSpLocks/>
              </p:cNvGrpSpPr>
              <p:nvPr userDrawn="1"/>
            </p:nvGrpSpPr>
            <p:grpSpPr bwMode="auto">
              <a:xfrm>
                <a:off x="2865" y="2919"/>
                <a:ext cx="322" cy="129"/>
                <a:chOff x="2865" y="2919"/>
                <a:chExt cx="322" cy="129"/>
              </a:xfrm>
            </p:grpSpPr>
            <p:sp>
              <p:nvSpPr>
                <p:cNvPr id="1063" name="Freeform 39"/>
                <p:cNvSpPr>
                  <a:spLocks/>
                </p:cNvSpPr>
                <p:nvPr userDrawn="1"/>
              </p:nvSpPr>
              <p:spPr bwMode="auto">
                <a:xfrm>
                  <a:off x="2865" y="2998"/>
                  <a:ext cx="308" cy="50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421" y="0"/>
                    </a:cxn>
                    <a:cxn ang="0">
                      <a:pos x="410" y="51"/>
                    </a:cxn>
                    <a:cxn ang="0">
                      <a:pos x="0" y="51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421" h="51">
                      <a:moveTo>
                        <a:pt x="11" y="0"/>
                      </a:moveTo>
                      <a:lnTo>
                        <a:pt x="421" y="0"/>
                      </a:lnTo>
                      <a:lnTo>
                        <a:pt x="410" y="51"/>
                      </a:lnTo>
                      <a:lnTo>
                        <a:pt x="0" y="51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4" name="Freeform 40"/>
                <p:cNvSpPr>
                  <a:spLocks/>
                </p:cNvSpPr>
                <p:nvPr userDrawn="1"/>
              </p:nvSpPr>
              <p:spPr bwMode="auto">
                <a:xfrm>
                  <a:off x="2878" y="2919"/>
                  <a:ext cx="306" cy="49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421" y="0"/>
                    </a:cxn>
                    <a:cxn ang="0">
                      <a:pos x="410" y="51"/>
                    </a:cxn>
                    <a:cxn ang="0">
                      <a:pos x="0" y="51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421" h="51">
                      <a:moveTo>
                        <a:pt x="9" y="0"/>
                      </a:moveTo>
                      <a:lnTo>
                        <a:pt x="421" y="0"/>
                      </a:lnTo>
                      <a:lnTo>
                        <a:pt x="410" y="51"/>
                      </a:lnTo>
                      <a:lnTo>
                        <a:pt x="0" y="5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3084" name="Group 41"/>
              <p:cNvGrpSpPr>
                <a:grpSpLocks/>
              </p:cNvGrpSpPr>
              <p:nvPr userDrawn="1"/>
            </p:nvGrpSpPr>
            <p:grpSpPr bwMode="auto">
              <a:xfrm>
                <a:off x="2932" y="2556"/>
                <a:ext cx="322" cy="129"/>
                <a:chOff x="2865" y="2919"/>
                <a:chExt cx="322" cy="129"/>
              </a:xfrm>
            </p:grpSpPr>
            <p:sp>
              <p:nvSpPr>
                <p:cNvPr id="1066" name="Freeform 42"/>
                <p:cNvSpPr>
                  <a:spLocks/>
                </p:cNvSpPr>
                <p:nvPr userDrawn="1"/>
              </p:nvSpPr>
              <p:spPr bwMode="auto">
                <a:xfrm>
                  <a:off x="2868" y="2998"/>
                  <a:ext cx="306" cy="50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421" y="0"/>
                    </a:cxn>
                    <a:cxn ang="0">
                      <a:pos x="410" y="51"/>
                    </a:cxn>
                    <a:cxn ang="0">
                      <a:pos x="0" y="51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421" h="51">
                      <a:moveTo>
                        <a:pt x="11" y="0"/>
                      </a:moveTo>
                      <a:lnTo>
                        <a:pt x="421" y="0"/>
                      </a:lnTo>
                      <a:lnTo>
                        <a:pt x="410" y="51"/>
                      </a:lnTo>
                      <a:lnTo>
                        <a:pt x="0" y="51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7" name="Freeform 43"/>
                <p:cNvSpPr>
                  <a:spLocks/>
                </p:cNvSpPr>
                <p:nvPr userDrawn="1"/>
              </p:nvSpPr>
              <p:spPr bwMode="auto">
                <a:xfrm>
                  <a:off x="2879" y="2919"/>
                  <a:ext cx="308" cy="49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421" y="0"/>
                    </a:cxn>
                    <a:cxn ang="0">
                      <a:pos x="410" y="51"/>
                    </a:cxn>
                    <a:cxn ang="0">
                      <a:pos x="0" y="51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421" h="51">
                      <a:moveTo>
                        <a:pt x="9" y="0"/>
                      </a:moveTo>
                      <a:lnTo>
                        <a:pt x="421" y="0"/>
                      </a:lnTo>
                      <a:lnTo>
                        <a:pt x="410" y="51"/>
                      </a:lnTo>
                      <a:lnTo>
                        <a:pt x="0" y="5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</p:grpSp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4826000" y="6524625"/>
            <a:ext cx="2935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200" b="1" i="1">
                <a:solidFill>
                  <a:srgbClr val="0066CC"/>
                </a:solidFill>
              </a:rPr>
              <a:t>0800 570 0800   /   www.sebrae.com.br</a:t>
            </a:r>
          </a:p>
        </p:txBody>
      </p:sp>
      <p:pic>
        <p:nvPicPr>
          <p:cNvPr id="3078" name="Imagem 10" descr="Logo%20IBQP%5B10_0_38_mariana_4E97C2C5B97F47722AEEF9E2E70A616D%5D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891213" y="5764213"/>
            <a:ext cx="15621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 bwMode="auto">
          <a:xfrm>
            <a:off x="631825" y="2130425"/>
            <a:ext cx="8531225" cy="1730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b="1" dirty="0" smtClean="0">
                <a:latin typeface="Calibri-Bold" charset="0"/>
              </a:rPr>
              <a:t>GEM 2015</a:t>
            </a:r>
            <a:r>
              <a:rPr lang="pt-BR" sz="3600" b="1" dirty="0" smtClean="0">
                <a:latin typeface="Calibri-Bold" charset="0"/>
              </a:rPr>
              <a:t> </a:t>
            </a:r>
            <a:br>
              <a:rPr lang="pt-BR" sz="3600" b="1" dirty="0" smtClean="0">
                <a:latin typeface="Calibri-Bold" charset="0"/>
              </a:rPr>
            </a:br>
            <a:r>
              <a:rPr lang="pt-BR" sz="900" b="1" dirty="0" smtClean="0">
                <a:latin typeface="Calibri-Bold" charset="0"/>
              </a:rPr>
              <a:t/>
            </a:r>
            <a:br>
              <a:rPr lang="pt-BR" sz="900" b="1" dirty="0" smtClean="0">
                <a:latin typeface="Calibri-Bold" charset="0"/>
              </a:rPr>
            </a:br>
            <a:r>
              <a:rPr lang="pt-BR" sz="2400" b="1" dirty="0" smtClean="0">
                <a:latin typeface="Calibri-Bold" charset="0"/>
              </a:rPr>
              <a:t>GLOBAL ENTREPRENEURSHIP MONITOR</a:t>
            </a:r>
            <a:r>
              <a:rPr lang="pt-BR" sz="2000" b="1" dirty="0" smtClean="0">
                <a:latin typeface="Calibri-Bold" charset="0"/>
              </a:rPr>
              <a:t> </a:t>
            </a:r>
            <a:endParaRPr lang="pt-BR" b="1" dirty="0" smtClean="0">
              <a:latin typeface="Calibri-Bold" charset="0"/>
            </a:endParaRPr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 bwMode="auto">
          <a:xfrm>
            <a:off x="1423988" y="6021388"/>
            <a:ext cx="6934200" cy="3254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pt-BR" sz="1800" dirty="0" smtClean="0"/>
              <a:t>Fevereiro/2016</a:t>
            </a:r>
          </a:p>
        </p:txBody>
      </p:sp>
      <p:pic>
        <p:nvPicPr>
          <p:cNvPr id="6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0912" y="3645024"/>
            <a:ext cx="129698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 bwMode="auto">
          <a:xfrm>
            <a:off x="1" y="274638"/>
            <a:ext cx="94107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0" algn="r"/>
            <a:r>
              <a:rPr lang="pt-BR" sz="3200" b="1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Motivação na TEA (Iniciais)</a:t>
            </a:r>
            <a:endParaRPr kumimoji="0" lang="pt-BR" sz="32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Espaço Reservado para Conteúdo 2"/>
          <p:cNvSpPr>
            <a:spLocks/>
          </p:cNvSpPr>
          <p:nvPr/>
        </p:nvSpPr>
        <p:spPr bwMode="auto">
          <a:xfrm>
            <a:off x="-231576" y="1052736"/>
            <a:ext cx="94330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ctr">
              <a:spcBef>
                <a:spcPct val="20000"/>
              </a:spcBef>
            </a:pPr>
            <a:endParaRPr lang="pt-B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92560" y="5877272"/>
            <a:ext cx="338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 GEM 2015 (SEBRAE e IBQP)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00473" y="980728"/>
            <a:ext cx="92102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i="1" dirty="0" smtClean="0">
                <a:solidFill>
                  <a:srgbClr val="007635"/>
                </a:solidFill>
              </a:rPr>
              <a:t>Dentro da TEA (Iniciais), a proporção de “empreendedores por oportunidade” caiu de 71% (2014) para 56% (2015), em especial, no grupo dos que ainda estão envolvidos na criação do negócio.</a:t>
            </a:r>
            <a:endParaRPr lang="pt-BR" i="1" dirty="0">
              <a:solidFill>
                <a:srgbClr val="007635"/>
              </a:solidFill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49167043"/>
              </p:ext>
            </p:extLst>
          </p:nvPr>
        </p:nvGraphicFramePr>
        <p:xfrm>
          <a:off x="416496" y="1905000"/>
          <a:ext cx="8280919" cy="3684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9124128" y="6266636"/>
            <a:ext cx="509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16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 bwMode="auto">
          <a:xfrm>
            <a:off x="1857375" y="274638"/>
            <a:ext cx="75533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0" algn="r"/>
            <a:r>
              <a:rPr lang="pt-BR" sz="3200" b="1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Visão da população adulta</a:t>
            </a:r>
          </a:p>
          <a:p>
            <a:pPr lvl="0" algn="r"/>
            <a:r>
              <a:rPr lang="pt-BR" b="1" kern="0" dirty="0" smtClean="0">
                <a:latin typeface="+mj-lt"/>
                <a:ea typeface="+mj-ea"/>
                <a:cs typeface="+mj-cs"/>
              </a:rPr>
              <a:t>(toda população adulta)</a:t>
            </a:r>
            <a:endParaRPr kumimoji="0" lang="pt-BR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32520" y="6309320"/>
            <a:ext cx="39604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Fonte: GEM 2015 (SEBRAE e IBQP)</a:t>
            </a:r>
            <a:endParaRPr lang="pt-BR" sz="1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44488" y="1412776"/>
            <a:ext cx="85689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i="1" dirty="0" smtClean="0">
                <a:solidFill>
                  <a:srgbClr val="007635"/>
                </a:solidFill>
              </a:rPr>
              <a:t>Aumentou a proporção dos que conhecem alguém </a:t>
            </a:r>
          </a:p>
          <a:p>
            <a:pPr algn="ctr"/>
            <a:r>
              <a:rPr lang="pt-BR" sz="2400" i="1" dirty="0" smtClean="0">
                <a:solidFill>
                  <a:srgbClr val="007635"/>
                </a:solidFill>
              </a:rPr>
              <a:t>que abriu um negócio nos últimos 2 anos</a:t>
            </a:r>
          </a:p>
          <a:p>
            <a:pPr algn="ctr"/>
            <a:r>
              <a:rPr lang="pt-BR" sz="2400" b="1" i="1" dirty="0" smtClean="0">
                <a:solidFill>
                  <a:srgbClr val="0070C0"/>
                </a:solidFill>
              </a:rPr>
              <a:t>38%  →  52%</a:t>
            </a:r>
            <a:endParaRPr lang="pt-BR" sz="2400" b="1" i="1" dirty="0">
              <a:solidFill>
                <a:srgbClr val="0070C0"/>
              </a:solidFill>
            </a:endParaRPr>
          </a:p>
          <a:p>
            <a:pPr algn="ctr"/>
            <a:endParaRPr lang="pt-BR" sz="2400" i="1" dirty="0" smtClean="0">
              <a:solidFill>
                <a:srgbClr val="007635"/>
              </a:solidFill>
            </a:endParaRPr>
          </a:p>
          <a:p>
            <a:pPr algn="ctr"/>
            <a:r>
              <a:rPr lang="pt-BR" sz="2400" i="1" dirty="0">
                <a:solidFill>
                  <a:srgbClr val="007635"/>
                </a:solidFill>
              </a:rPr>
              <a:t>Aumentou a proporção dos que têm medo de fracassar  </a:t>
            </a:r>
          </a:p>
          <a:p>
            <a:pPr algn="ctr"/>
            <a:r>
              <a:rPr lang="pt-BR" sz="2400" b="1" i="1" dirty="0">
                <a:solidFill>
                  <a:srgbClr val="FF0000"/>
                </a:solidFill>
              </a:rPr>
              <a:t>39% → 50%</a:t>
            </a:r>
          </a:p>
          <a:p>
            <a:pPr algn="ctr"/>
            <a:endParaRPr lang="pt-BR" sz="2400" i="1" dirty="0">
              <a:solidFill>
                <a:srgbClr val="007635"/>
              </a:solidFill>
            </a:endParaRPr>
          </a:p>
          <a:p>
            <a:pPr algn="ctr"/>
            <a:r>
              <a:rPr lang="pt-BR" sz="2400" i="1" dirty="0" smtClean="0">
                <a:solidFill>
                  <a:srgbClr val="007635"/>
                </a:solidFill>
              </a:rPr>
              <a:t>Caiu a proporção dos que percebem boas oportunidades </a:t>
            </a:r>
          </a:p>
          <a:p>
            <a:pPr algn="ctr"/>
            <a:r>
              <a:rPr lang="pt-BR" sz="2400" i="1" dirty="0" smtClean="0">
                <a:solidFill>
                  <a:srgbClr val="007635"/>
                </a:solidFill>
              </a:rPr>
              <a:t>para começar um novo negócio </a:t>
            </a:r>
          </a:p>
          <a:p>
            <a:pPr algn="ctr"/>
            <a:r>
              <a:rPr lang="pt-BR" sz="2400" b="1" i="1" dirty="0" smtClean="0">
                <a:solidFill>
                  <a:srgbClr val="FF0000"/>
                </a:solidFill>
              </a:rPr>
              <a:t>56% </a:t>
            </a:r>
            <a:r>
              <a:rPr lang="pt-BR" sz="2400" b="1" i="1" dirty="0">
                <a:solidFill>
                  <a:srgbClr val="FF0000"/>
                </a:solidFill>
              </a:rPr>
              <a:t>→ 42</a:t>
            </a:r>
            <a:r>
              <a:rPr lang="pt-BR" sz="2400" b="1" i="1" dirty="0" smtClean="0">
                <a:solidFill>
                  <a:srgbClr val="FF0000"/>
                </a:solidFill>
              </a:rPr>
              <a:t>% </a:t>
            </a:r>
          </a:p>
          <a:p>
            <a:pPr algn="ctr"/>
            <a:endParaRPr lang="pt-BR" sz="2400" i="1" dirty="0">
              <a:solidFill>
                <a:srgbClr val="007635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124128" y="6266636"/>
            <a:ext cx="437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7751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 bwMode="auto">
          <a:xfrm>
            <a:off x="1857375" y="274638"/>
            <a:ext cx="75533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0" algn="r"/>
            <a:r>
              <a:rPr lang="pt-BR" sz="3200" b="1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Entrevistas com Especialistas</a:t>
            </a:r>
            <a:endParaRPr kumimoji="0" lang="pt-BR" sz="32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2520" y="6309320"/>
            <a:ext cx="39604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Fonte: GEM 2015 (SEBRAE e IBQP)</a:t>
            </a:r>
            <a:endParaRPr lang="pt-BR" sz="10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276656" y="982188"/>
            <a:ext cx="914501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Fatores favoráveis ao empreendedorismo no Brasil:</a:t>
            </a:r>
          </a:p>
          <a:p>
            <a:pPr marL="742950" lvl="1" indent="-285750">
              <a:buFontTx/>
              <a:buChar char="-"/>
            </a:pPr>
            <a:endParaRPr lang="pt-BR" sz="800" dirty="0" smtClean="0">
              <a:latin typeface="Arial Narrow" panose="020B0606020202030204" pitchFamily="34" charset="0"/>
            </a:endParaRPr>
          </a:p>
          <a:p>
            <a:pPr marL="742950" lvl="1" indent="-285750">
              <a:buFontTx/>
              <a:buChar char="-"/>
            </a:pPr>
            <a:r>
              <a:rPr lang="pt-BR" dirty="0" smtClean="0">
                <a:latin typeface="Arial Narrow" panose="020B0606020202030204" pitchFamily="34" charset="0"/>
              </a:rPr>
              <a:t>Amplo acesso às informações sobre negócios e empreendedorismo;</a:t>
            </a:r>
          </a:p>
          <a:p>
            <a:pPr marL="742950" lvl="1" indent="-285750">
              <a:buFontTx/>
              <a:buChar char="-"/>
            </a:pPr>
            <a:r>
              <a:rPr lang="pt-BR" dirty="0" smtClean="0">
                <a:latin typeface="Arial Narrow" panose="020B0606020202030204" pitchFamily="34" charset="0"/>
              </a:rPr>
              <a:t>As organizações de apoio e os eventos de empreendedorismo;</a:t>
            </a:r>
          </a:p>
          <a:p>
            <a:pPr marL="742950" lvl="1" indent="-285750">
              <a:buFontTx/>
              <a:buChar char="-"/>
            </a:pPr>
            <a:r>
              <a:rPr lang="pt-BR" dirty="0" smtClean="0">
                <a:latin typeface="Arial Narrow" panose="020B0606020202030204" pitchFamily="34" charset="0"/>
              </a:rPr>
              <a:t>Políticas públicas (ex. Simples, MEI, Bem mais Simples, </a:t>
            </a:r>
            <a:r>
              <a:rPr lang="pt-BR" dirty="0" err="1" smtClean="0">
                <a:latin typeface="Arial Narrow" panose="020B0606020202030204" pitchFamily="34" charset="0"/>
              </a:rPr>
              <a:t>etc</a:t>
            </a:r>
            <a:r>
              <a:rPr lang="pt-BR" dirty="0" smtClean="0">
                <a:latin typeface="Arial Narrow" panose="020B0606020202030204" pitchFamily="34" charset="0"/>
              </a:rPr>
              <a:t>);</a:t>
            </a:r>
          </a:p>
          <a:p>
            <a:pPr marL="742950" lvl="1" indent="-285750">
              <a:buFontTx/>
              <a:buChar char="-"/>
            </a:pPr>
            <a:r>
              <a:rPr lang="pt-BR" dirty="0" smtClean="0">
                <a:latin typeface="Arial Narrow" panose="020B0606020202030204" pitchFamily="34" charset="0"/>
              </a:rPr>
              <a:t>Ecossistema empreendedor (incubadoras, aceleradoras, organizações do setor)</a:t>
            </a:r>
          </a:p>
          <a:p>
            <a:pPr marL="742950" lvl="1" indent="-285750">
              <a:buFontTx/>
              <a:buChar char="-"/>
            </a:pPr>
            <a:endParaRPr lang="pt-BR" sz="1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44488" y="2852936"/>
            <a:ext cx="820473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Fatores limitantes ao empreendedorismo no Brasil:</a:t>
            </a:r>
          </a:p>
          <a:p>
            <a:pPr marL="742950" lvl="1" indent="-285750">
              <a:buFontTx/>
              <a:buChar char="-"/>
            </a:pPr>
            <a:endParaRPr lang="pt-BR" sz="800" dirty="0" smtClean="0">
              <a:latin typeface="Arial Narrow" panose="020B0606020202030204" pitchFamily="34" charset="0"/>
            </a:endParaRPr>
          </a:p>
          <a:p>
            <a:pPr marL="742950" lvl="1" indent="-285750">
              <a:buFontTx/>
              <a:buChar char="-"/>
            </a:pPr>
            <a:r>
              <a:rPr lang="pt-BR" dirty="0" smtClean="0">
                <a:latin typeface="Arial Narrow" panose="020B0606020202030204" pitchFamily="34" charset="0"/>
              </a:rPr>
              <a:t>Burocracia (abertura, funcionamento e encerramento);</a:t>
            </a:r>
          </a:p>
          <a:p>
            <a:pPr marL="742950" lvl="1" indent="-285750">
              <a:buFontTx/>
              <a:buChar char="-"/>
            </a:pPr>
            <a:r>
              <a:rPr lang="pt-BR" dirty="0" smtClean="0">
                <a:latin typeface="Arial Narrow" panose="020B0606020202030204" pitchFamily="34" charset="0"/>
              </a:rPr>
              <a:t>Complexidade da legislação brasileira;</a:t>
            </a:r>
          </a:p>
          <a:p>
            <a:pPr marL="742950" lvl="1" indent="-285750">
              <a:buFontTx/>
              <a:buChar char="-"/>
            </a:pPr>
            <a:r>
              <a:rPr lang="pt-BR" dirty="0" smtClean="0">
                <a:latin typeface="Arial Narrow" panose="020B0606020202030204" pitchFamily="34" charset="0"/>
              </a:rPr>
              <a:t>Pouca difusão da educação empreendedora nos níveis básico, fundamental e técnico</a:t>
            </a:r>
          </a:p>
          <a:p>
            <a:pPr marL="742950" lvl="1" indent="-285750">
              <a:buFontTx/>
              <a:buChar char="-"/>
            </a:pPr>
            <a:r>
              <a:rPr lang="pt-BR" dirty="0" smtClean="0">
                <a:latin typeface="Arial Narrow" panose="020B0606020202030204" pitchFamily="34" charset="0"/>
              </a:rPr>
              <a:t>Apoio financeiro:</a:t>
            </a:r>
          </a:p>
          <a:p>
            <a:pPr marL="1200150" lvl="2" indent="-285750">
              <a:buFontTx/>
              <a:buChar char="-"/>
            </a:pPr>
            <a:r>
              <a:rPr lang="pt-BR" dirty="0" smtClean="0">
                <a:latin typeface="Arial Narrow" panose="020B0606020202030204" pitchFamily="34" charset="0"/>
              </a:rPr>
              <a:t>Custo do capital;</a:t>
            </a:r>
          </a:p>
          <a:p>
            <a:pPr marL="1200150" lvl="2" indent="-285750">
              <a:buFontTx/>
              <a:buChar char="-"/>
            </a:pPr>
            <a:r>
              <a:rPr lang="pt-BR" dirty="0" smtClean="0">
                <a:latin typeface="Arial Narrow" panose="020B0606020202030204" pitchFamily="34" charset="0"/>
              </a:rPr>
              <a:t>Burocracia;</a:t>
            </a:r>
          </a:p>
          <a:p>
            <a:pPr marL="1200150" lvl="2" indent="-285750">
              <a:buFontTx/>
              <a:buChar char="-"/>
            </a:pPr>
            <a:r>
              <a:rPr lang="pt-BR" dirty="0" smtClean="0">
                <a:latin typeface="Arial Narrow" panose="020B0606020202030204" pitchFamily="34" charset="0"/>
              </a:rPr>
              <a:t>Exigências de garantias reais</a:t>
            </a:r>
          </a:p>
          <a:p>
            <a:pPr marL="1200150" lvl="2" indent="-285750">
              <a:buFontTx/>
              <a:buChar char="-"/>
            </a:pPr>
            <a:r>
              <a:rPr lang="pt-BR" dirty="0" smtClean="0">
                <a:latin typeface="Arial Narrow" panose="020B0606020202030204" pitchFamily="34" charset="0"/>
              </a:rPr>
              <a:t>Escassez de formas de financiamento alternativas (ex. investidores anjo, </a:t>
            </a:r>
            <a:r>
              <a:rPr lang="pt-BR" i="1" dirty="0" err="1" smtClean="0">
                <a:latin typeface="Arial Narrow" panose="020B0606020202030204" pitchFamily="34" charset="0"/>
              </a:rPr>
              <a:t>seed</a:t>
            </a:r>
            <a:r>
              <a:rPr lang="pt-BR" i="1" dirty="0" smtClean="0">
                <a:latin typeface="Arial Narrow" panose="020B0606020202030204" pitchFamily="34" charset="0"/>
              </a:rPr>
              <a:t> capital</a:t>
            </a:r>
            <a:r>
              <a:rPr lang="pt-BR" dirty="0" smtClean="0">
                <a:latin typeface="Arial Narrow" panose="020B0606020202030204" pitchFamily="34" charset="0"/>
              </a:rPr>
              <a:t>, instituições de microcrédito e financiamento público)</a:t>
            </a:r>
            <a:endParaRPr lang="pt-BR" dirty="0">
              <a:latin typeface="Arial Narrow" panose="020B060602020203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124128" y="6266636"/>
            <a:ext cx="509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24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 bwMode="auto">
          <a:xfrm>
            <a:off x="1857375" y="274638"/>
            <a:ext cx="75533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0" algn="r"/>
            <a:r>
              <a:rPr lang="pt-BR" sz="3200" b="1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Recomendações de Especialistas</a:t>
            </a:r>
            <a:endParaRPr kumimoji="0" lang="pt-BR" sz="32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309530" y="857232"/>
            <a:ext cx="9144064" cy="487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</a:rPr>
              <a:t> Ampliar os esforços na educação e capacitação (49%)</a:t>
            </a:r>
          </a:p>
          <a:p>
            <a:pPr lvl="2"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tx1"/>
                </a:solidFill>
              </a:rPr>
              <a:t> Difundir as disciplinas de empreendedorismo em todos os níveis de ensino;</a:t>
            </a:r>
          </a:p>
          <a:p>
            <a:pPr lvl="2">
              <a:buFont typeface="Arial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 </a:t>
            </a:r>
            <a:r>
              <a:rPr lang="pt-BR" sz="1600" dirty="0" smtClean="0">
                <a:solidFill>
                  <a:schemeClr val="tx1"/>
                </a:solidFill>
              </a:rPr>
              <a:t>Maior número de disciplinas como administração de empresas, gestão de recursos financeiros e “exatas” (ex. matemática)</a:t>
            </a:r>
          </a:p>
          <a:p>
            <a:pPr lvl="2"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tx1"/>
                </a:solidFill>
              </a:rPr>
              <a:t> Maior uso da Tecnologia da Informação (TI); e</a:t>
            </a:r>
          </a:p>
          <a:p>
            <a:pPr lvl="2"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tx1"/>
                </a:solidFill>
              </a:rPr>
              <a:t> Fortalecimento do “ecossistema empreendedor” (incubadoras, aceleradoras</a:t>
            </a:r>
            <a:r>
              <a:rPr lang="pt-BR" sz="1600" i="1" dirty="0" smtClean="0">
                <a:solidFill>
                  <a:schemeClr val="tx1"/>
                </a:solidFill>
              </a:rPr>
              <a:t>, </a:t>
            </a:r>
            <a:r>
              <a:rPr lang="pt-BR" sz="1600" i="1" dirty="0" err="1" smtClean="0">
                <a:solidFill>
                  <a:schemeClr val="tx1"/>
                </a:solidFill>
              </a:rPr>
              <a:t>fablabs</a:t>
            </a:r>
            <a:r>
              <a:rPr lang="pt-BR" sz="1600" i="1" dirty="0" smtClean="0">
                <a:solidFill>
                  <a:schemeClr val="tx1"/>
                </a:solidFill>
              </a:rPr>
              <a:t> </a:t>
            </a:r>
            <a:r>
              <a:rPr lang="pt-BR" sz="1600" dirty="0" smtClean="0">
                <a:solidFill>
                  <a:schemeClr val="tx1"/>
                </a:solidFill>
              </a:rPr>
              <a:t>e </a:t>
            </a:r>
            <a:r>
              <a:rPr lang="pt-BR" sz="1600" i="1" dirty="0" err="1" smtClean="0">
                <a:solidFill>
                  <a:schemeClr val="tx1"/>
                </a:solidFill>
              </a:rPr>
              <a:t>hackerspaces</a:t>
            </a:r>
            <a:r>
              <a:rPr lang="pt-BR" sz="1600" i="1" dirty="0" smtClean="0">
                <a:solidFill>
                  <a:schemeClr val="tx1"/>
                </a:solidFill>
              </a:rPr>
              <a:t>)</a:t>
            </a:r>
            <a:r>
              <a:rPr lang="pt-BR" sz="16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</a:rPr>
              <a:t> Aperfeiçoar as políticas </a:t>
            </a:r>
            <a:r>
              <a:rPr lang="pt-BR" sz="2400" dirty="0">
                <a:solidFill>
                  <a:schemeClr val="tx1"/>
                </a:solidFill>
              </a:rPr>
              <a:t>governamentais (41%)</a:t>
            </a:r>
          </a:p>
          <a:p>
            <a:pPr lvl="2"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tx1"/>
                </a:solidFill>
              </a:rPr>
              <a:t> Simplificação da legislação trabalhista, tributária, procedimentos administrativos; e</a:t>
            </a:r>
          </a:p>
          <a:p>
            <a:pPr lvl="2"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tx1"/>
                </a:solidFill>
              </a:rPr>
              <a:t> Maior estímulo/apoio nos primeiros anos de vida;</a:t>
            </a:r>
            <a:endParaRPr lang="pt-BR" sz="1600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</a:rPr>
              <a:t> Ampliar o apoio financeiro (24%)</a:t>
            </a:r>
          </a:p>
          <a:p>
            <a:pPr lvl="2"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tx1"/>
                </a:solidFill>
              </a:rPr>
              <a:t> Adequação das linhas de crédito à realidade do empreendedor;</a:t>
            </a:r>
          </a:p>
          <a:p>
            <a:pPr lvl="2"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tx1"/>
                </a:solidFill>
              </a:rPr>
              <a:t> Flexibilização das garantias reais;</a:t>
            </a:r>
          </a:p>
          <a:p>
            <a:pPr lvl="2"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tx1"/>
                </a:solidFill>
              </a:rPr>
              <a:t> Concessão do crédito pelo perfil do empreendedor/potencial do negócio;</a:t>
            </a:r>
          </a:p>
          <a:p>
            <a:pPr lvl="2"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tx1"/>
                </a:solidFill>
              </a:rPr>
              <a:t> Desenvolvimento do mercado de capital de risco; e</a:t>
            </a:r>
          </a:p>
          <a:p>
            <a:pPr lvl="2"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tx1"/>
                </a:solidFill>
              </a:rPr>
              <a:t> Incentivos fiscais para investimentos em pequenos negócios e </a:t>
            </a:r>
            <a:r>
              <a:rPr lang="pt-BR" sz="1600" dirty="0" err="1" smtClean="0">
                <a:solidFill>
                  <a:schemeClr val="tx1"/>
                </a:solidFill>
              </a:rPr>
              <a:t>microfinanças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2520" y="6309320"/>
            <a:ext cx="39604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Fonte: GEM 2015 (SEBRAE e IBQP)</a:t>
            </a:r>
            <a:endParaRPr lang="pt-BR" sz="1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9124128" y="6266636"/>
            <a:ext cx="581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9714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auto">
          <a:xfrm>
            <a:off x="1857375" y="274638"/>
            <a:ext cx="7553325" cy="7060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Pesquisa em 2015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 bwMode="auto">
          <a:xfrm>
            <a:off x="495870" y="980728"/>
            <a:ext cx="9137650" cy="453650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Objetivo:</a:t>
            </a:r>
          </a:p>
          <a:p>
            <a:pPr marL="742950" lvl="1" indent="-28575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Estudo da atividade empreendedora no âmbito mundial</a:t>
            </a:r>
          </a:p>
          <a:p>
            <a:pPr marL="1200150" lvl="2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t-BR" sz="2000" kern="0" dirty="0" smtClean="0"/>
              <a:t>60 países em 2015 (83% do PIB mundial)</a:t>
            </a:r>
          </a:p>
          <a:p>
            <a:pPr marL="1200150" lvl="2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1200150" lvl="2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kumimoji="0" lang="pt-B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pt-BR" sz="2400" b="1" kern="0" dirty="0" smtClean="0"/>
              <a:t>A pesquisa </a:t>
            </a:r>
            <a:r>
              <a:rPr lang="pt-BR" sz="2400" b="1" kern="0" dirty="0"/>
              <a:t>no Brasil</a:t>
            </a:r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000" kern="0" dirty="0"/>
              <a:t> Pesquisa realizada nos meses SET/OUT/NOV de 2015</a:t>
            </a:r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000" kern="0" dirty="0"/>
              <a:t> 2.000 entrevistas com a população de 18 a 64 anos (BRASIL).</a:t>
            </a:r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000" kern="0" dirty="0"/>
              <a:t> 74 entrevistas com especialistas em </a:t>
            </a:r>
            <a:r>
              <a:rPr lang="pt-BR" sz="2000" kern="0" dirty="0" smtClean="0"/>
              <a:t>empreendedorismo</a:t>
            </a:r>
          </a:p>
          <a:p>
            <a:pPr lvl="3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000" kern="0" dirty="0"/>
              <a:t> </a:t>
            </a:r>
            <a:r>
              <a:rPr lang="pt-BR" sz="2000" kern="0" dirty="0" smtClean="0"/>
              <a:t>Fatores limitantes</a:t>
            </a:r>
          </a:p>
          <a:p>
            <a:pPr lvl="3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000" kern="0" dirty="0" smtClean="0"/>
              <a:t> Fatores favoráveis</a:t>
            </a:r>
            <a:endParaRPr lang="pt-BR" sz="2000" kern="0" dirty="0"/>
          </a:p>
          <a:p>
            <a:pPr lvl="1" algn="just">
              <a:spcBef>
                <a:spcPct val="20000"/>
              </a:spcBef>
            </a:pPr>
            <a:endParaRPr kumimoji="0" lang="pt-B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9124129" y="6266636"/>
            <a:ext cx="29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 bwMode="auto">
          <a:xfrm>
            <a:off x="200472" y="692696"/>
            <a:ext cx="9137650" cy="52565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Metodologia Internacional:</a:t>
            </a:r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2000" kern="0" dirty="0" smtClean="0"/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2000" kern="0" dirty="0" smtClean="0"/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000" kern="0" dirty="0" smtClean="0"/>
              <a:t> Cálculo </a:t>
            </a:r>
            <a:r>
              <a:rPr lang="pt-BR" sz="2000" kern="0" dirty="0"/>
              <a:t>da TEA (</a:t>
            </a:r>
            <a:r>
              <a:rPr lang="pt-BR" sz="2000" b="1" u="sng" kern="0" dirty="0"/>
              <a:t>Empreendedorismo “INICIAL”</a:t>
            </a:r>
            <a:r>
              <a:rPr lang="pt-BR" sz="2000" kern="0" dirty="0"/>
              <a:t>)</a:t>
            </a:r>
          </a:p>
          <a:p>
            <a:pPr marL="1200150" lvl="2" indent="-285750">
              <a:spcBef>
                <a:spcPct val="20000"/>
              </a:spcBef>
              <a:buFontTx/>
              <a:buChar char="-"/>
              <a:defRPr/>
            </a:pPr>
            <a:r>
              <a:rPr lang="pt-BR" sz="2000" kern="0" dirty="0"/>
              <a:t>Quem está envolvido na estruturação de 1 negócio; e/ou </a:t>
            </a:r>
          </a:p>
          <a:p>
            <a:pPr marL="1200150" lvl="2" indent="-285750">
              <a:spcBef>
                <a:spcPct val="20000"/>
              </a:spcBef>
              <a:buFontTx/>
              <a:buChar char="-"/>
              <a:defRPr/>
            </a:pPr>
            <a:r>
              <a:rPr lang="pt-BR" sz="2000" kern="0" dirty="0"/>
              <a:t>Quem tem NO MÁXIMO </a:t>
            </a:r>
            <a:r>
              <a:rPr lang="pt-BR" sz="2000" kern="0" dirty="0" smtClean="0"/>
              <a:t>3,5 anos de </a:t>
            </a:r>
            <a:r>
              <a:rPr lang="pt-BR" sz="2000" kern="0" dirty="0"/>
              <a:t>atividade (com ou sem CNPJ)</a:t>
            </a:r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2000" kern="0" dirty="0"/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2000" kern="0" dirty="0" smtClean="0"/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000" kern="0" dirty="0" smtClean="0"/>
              <a:t> </a:t>
            </a:r>
            <a:r>
              <a:rPr lang="pt-BR" sz="2000" kern="0" dirty="0"/>
              <a:t>Cálculo da TEE (Empreendedorismo “ESTABELECIDO”)	</a:t>
            </a:r>
          </a:p>
          <a:p>
            <a:pPr lvl="2" algn="just">
              <a:spcBef>
                <a:spcPct val="20000"/>
              </a:spcBef>
              <a:defRPr/>
            </a:pPr>
            <a:r>
              <a:rPr lang="pt-BR" sz="2000" kern="0" dirty="0"/>
              <a:t>-    Quem tem MAIS DE </a:t>
            </a:r>
            <a:r>
              <a:rPr lang="pt-BR" sz="2000" kern="0" dirty="0" smtClean="0"/>
              <a:t>3,5 anos </a:t>
            </a:r>
            <a:r>
              <a:rPr lang="pt-BR" sz="2000" kern="0" dirty="0"/>
              <a:t>de atividade (com ou sem CNPJ)</a:t>
            </a:r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2000" kern="0" dirty="0" smtClean="0"/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2000" kern="0" dirty="0"/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000" kern="0" dirty="0" smtClean="0"/>
              <a:t> Taxa TOTAL= TEA + TEE</a:t>
            </a:r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2000" kern="0" dirty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1857375" y="274638"/>
            <a:ext cx="7553325" cy="7060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Pesquisa em 2015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329264" y="1628800"/>
            <a:ext cx="2016224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Foco do estudo internacional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" name="Seta para a direita 7"/>
          <p:cNvSpPr/>
          <p:nvPr/>
        </p:nvSpPr>
        <p:spPr>
          <a:xfrm flipH="1">
            <a:off x="6609184" y="1844824"/>
            <a:ext cx="720080" cy="411775"/>
          </a:xfrm>
          <a:prstGeom prst="rightArrow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9124129" y="6266636"/>
            <a:ext cx="29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 bwMode="auto">
          <a:xfrm>
            <a:off x="738159" y="274638"/>
            <a:ext cx="8672542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Os “Empreendedores” no Brasil em 2015</a:t>
            </a: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 bwMode="auto">
          <a:xfrm>
            <a:off x="258873" y="1268760"/>
            <a:ext cx="9179404" cy="401705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742950" marR="0" lvl="1" indent="-2857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39% </a:t>
            </a:r>
          </a:p>
          <a:p>
            <a:pPr marL="742950" lvl="1" indent="-285750" algn="ctr">
              <a:spcBef>
                <a:spcPct val="20000"/>
              </a:spcBef>
            </a:pPr>
            <a:endParaRPr lang="pt-BR" sz="2800" b="1" kern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2950" lvl="1" indent="-285750" algn="ctr">
              <a:spcBef>
                <a:spcPct val="20000"/>
              </a:spcBef>
            </a:pPr>
            <a:r>
              <a:rPr lang="pt-BR" sz="28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em cada 5 indivíduos entre 18 e 64 anos </a:t>
            </a:r>
          </a:p>
          <a:p>
            <a:pPr marL="742950" lvl="1" indent="-285750" algn="ctr">
              <a:spcBef>
                <a:spcPct val="20000"/>
              </a:spcBef>
            </a:pPr>
            <a:r>
              <a:rPr lang="pt-BR" sz="2800" kern="0" dirty="0" smtClean="0">
                <a:solidFill>
                  <a:schemeClr val="tx1"/>
                </a:solidFill>
              </a:rPr>
              <a:t>têm um negócio ou está envolvido na criação de um</a:t>
            </a:r>
            <a:endParaRPr lang="pt-BR" sz="2400" kern="0" dirty="0" smtClean="0">
              <a:solidFill>
                <a:schemeClr val="tx1"/>
              </a:solidFill>
            </a:endParaRPr>
          </a:p>
          <a:p>
            <a:pPr marL="742950" lvl="1" indent="-285750" algn="ctr">
              <a:spcBef>
                <a:spcPct val="20000"/>
              </a:spcBef>
            </a:pPr>
            <a:endParaRPr lang="pt-BR" sz="800" kern="0" dirty="0" smtClean="0">
              <a:solidFill>
                <a:schemeClr val="tx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90271" y="6279940"/>
            <a:ext cx="39604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Fonte: GEM 2015 (SEBRAE e IBQP)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124129" y="6266636"/>
            <a:ext cx="29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 bwMode="auto">
          <a:xfrm>
            <a:off x="704529" y="274638"/>
            <a:ext cx="8706172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0" algn="ctr"/>
            <a:r>
              <a:rPr lang="pt-BR" sz="3200" b="1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Evolução das taxas TEA, TEE e TTE</a:t>
            </a:r>
            <a:endParaRPr kumimoji="0" lang="pt-BR" sz="32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20752" y="1556792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% da população entre 18 e 64 anos</a:t>
            </a:r>
            <a:endParaRPr lang="pt-BR" sz="1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344488" y="1124744"/>
            <a:ext cx="9145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i="1" dirty="0" smtClean="0">
                <a:solidFill>
                  <a:srgbClr val="007635"/>
                </a:solidFill>
              </a:rPr>
              <a:t>Em 2015 atingimos o recorde na Taxa Total de “Empreendedores” (39,3%)</a:t>
            </a:r>
            <a:endParaRPr lang="pt-BR" sz="2000" b="1" i="1" dirty="0">
              <a:solidFill>
                <a:srgbClr val="007635"/>
              </a:solidFill>
            </a:endParaRPr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21034595"/>
              </p:ext>
            </p:extLst>
          </p:nvPr>
        </p:nvGraphicFramePr>
        <p:xfrm>
          <a:off x="344488" y="2132856"/>
          <a:ext cx="8928992" cy="3946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CaixaDeTexto 13"/>
          <p:cNvSpPr txBox="1"/>
          <p:nvPr/>
        </p:nvSpPr>
        <p:spPr>
          <a:xfrm>
            <a:off x="632520" y="6165304"/>
            <a:ext cx="3960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 GEM 2015 (SEBRAE e IBQP)</a:t>
            </a:r>
            <a:endParaRPr lang="pt-BR" sz="1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9124129" y="6266636"/>
            <a:ext cx="29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 bwMode="auto">
          <a:xfrm>
            <a:off x="632520" y="0"/>
            <a:ext cx="8706172" cy="5620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0" algn="ctr"/>
            <a:r>
              <a:rPr lang="pt-BR" sz="3200" b="1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Comparações internacionais</a:t>
            </a:r>
            <a:endParaRPr kumimoji="0" lang="pt-BR" sz="32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32520" y="5661248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Fonte: GEM 2015 (SEBRAE e IBQP)</a:t>
            </a:r>
          </a:p>
          <a:p>
            <a:r>
              <a:rPr lang="pt-BR" sz="1000" dirty="0" smtClean="0"/>
              <a:t>Nota: A Rússia não participou da pesquisa em 2015.</a:t>
            </a:r>
            <a:endParaRPr lang="pt-BR" sz="1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208584" y="2060848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i="1" dirty="0" smtClean="0">
                <a:solidFill>
                  <a:srgbClr val="007635"/>
                </a:solidFill>
              </a:rPr>
              <a:t>Países selecionados (BRICS, MEX, EUA e Alemanha)</a:t>
            </a:r>
            <a:endParaRPr lang="pt-BR" sz="2400" i="1" dirty="0">
              <a:solidFill>
                <a:srgbClr val="007635"/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1035536"/>
              </p:ext>
            </p:extLst>
          </p:nvPr>
        </p:nvGraphicFramePr>
        <p:xfrm>
          <a:off x="848544" y="2564904"/>
          <a:ext cx="8178800" cy="2794000"/>
        </p:xfrm>
        <a:graphic>
          <a:graphicData uri="http://schemas.openxmlformats.org/drawingml/2006/table">
            <a:tbl>
              <a:tblPr/>
              <a:tblGrid>
                <a:gridCol w="1181100"/>
                <a:gridCol w="1358900"/>
                <a:gridCol w="292100"/>
                <a:gridCol w="1181100"/>
                <a:gridCol w="1320800"/>
                <a:gridCol w="279400"/>
                <a:gridCol w="1181100"/>
                <a:gridCol w="1384300"/>
              </a:tblGrid>
              <a:tr h="4699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Empreendedores Iniciais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Empreendedores Estabelecidos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Empreendedores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México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Brasil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18,9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Brasil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39,3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Brasil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21,0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México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México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Alemanha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África do Sul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África do Sul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África do Sul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Alemanha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Alemanha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9124129" y="6266636"/>
            <a:ext cx="29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9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072680" y="1124744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  5ª colocação na TEE (Estabelecidos)</a:t>
            </a:r>
          </a:p>
          <a:p>
            <a:pPr algn="ctr"/>
            <a:r>
              <a:rPr lang="pt-BR" sz="2000" dirty="0" smtClean="0"/>
              <a:t>12ª colocação na TEA (Iniciais)</a:t>
            </a:r>
            <a:endParaRPr lang="pt-BR" sz="20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000672" y="620688"/>
            <a:ext cx="5976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i="1" dirty="0" smtClean="0">
                <a:solidFill>
                  <a:srgbClr val="007635"/>
                </a:solidFill>
              </a:rPr>
              <a:t>Ranking de 60 países</a:t>
            </a:r>
            <a:endParaRPr lang="pt-BR" sz="2400" i="1" dirty="0">
              <a:solidFill>
                <a:srgbClr val="0076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4701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 bwMode="auto">
          <a:xfrm>
            <a:off x="704528" y="188640"/>
            <a:ext cx="8672542" cy="63408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sonho dos brasileiros (2015)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32520" y="98072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i="1" dirty="0" smtClean="0">
                <a:solidFill>
                  <a:srgbClr val="007635"/>
                </a:solidFill>
              </a:rPr>
              <a:t>A proporção que deseja “ter seu próprio negócio” (34%) supera </a:t>
            </a:r>
          </a:p>
          <a:p>
            <a:pPr algn="ctr"/>
            <a:r>
              <a:rPr lang="pt-BR" sz="2000" i="1" dirty="0" smtClean="0">
                <a:solidFill>
                  <a:srgbClr val="007635"/>
                </a:solidFill>
              </a:rPr>
              <a:t>a que deseja “fazer carreira numa empresa” (23%). </a:t>
            </a:r>
            <a:endParaRPr lang="pt-BR" sz="2000" i="1" dirty="0">
              <a:solidFill>
                <a:srgbClr val="007635"/>
              </a:solidFill>
            </a:endParaRPr>
          </a:p>
        </p:txBody>
      </p:sp>
      <p:sp>
        <p:nvSpPr>
          <p:cNvPr id="15" name="Seta para a esquerda 14"/>
          <p:cNvSpPr/>
          <p:nvPr/>
        </p:nvSpPr>
        <p:spPr>
          <a:xfrm>
            <a:off x="7329264" y="3360396"/>
            <a:ext cx="571504" cy="35719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esquerda 12"/>
          <p:cNvSpPr/>
          <p:nvPr/>
        </p:nvSpPr>
        <p:spPr>
          <a:xfrm>
            <a:off x="7329264" y="4509120"/>
            <a:ext cx="571504" cy="35719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632520" y="6309320"/>
            <a:ext cx="39604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Fonte: GEM 2015 (SEBRAE e IBQP)</a:t>
            </a:r>
            <a:endParaRPr lang="pt-BR" sz="10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412776"/>
            <a:ext cx="9201472" cy="4356634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9124128" y="6266636"/>
            <a:ext cx="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11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 bwMode="auto">
          <a:xfrm>
            <a:off x="738159" y="274638"/>
            <a:ext cx="8672542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Perfil dos</a:t>
            </a:r>
            <a:r>
              <a:rPr kumimoji="0" lang="pt-BR" sz="3200" b="1" i="0" u="none" strike="noStrike" kern="0" cap="none" spc="0" normalizeH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“Empreendedores Iniciais”</a:t>
            </a: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(2015)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280592" y="1412776"/>
            <a:ext cx="64807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i="1" dirty="0">
                <a:solidFill>
                  <a:srgbClr val="002060"/>
                </a:solidFill>
              </a:rPr>
              <a:t>49% têm segundo grau completo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i="1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i="1" dirty="0" smtClean="0">
                <a:solidFill>
                  <a:srgbClr val="002060"/>
                </a:solidFill>
              </a:rPr>
              <a:t>51% são homens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i="1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i="1" dirty="0">
                <a:solidFill>
                  <a:srgbClr val="002060"/>
                </a:solidFill>
              </a:rPr>
              <a:t>52% são pardos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i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i="1" dirty="0" smtClean="0">
                <a:solidFill>
                  <a:srgbClr val="002060"/>
                </a:solidFill>
              </a:rPr>
              <a:t>57% têm entre 25 e 44 anos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i="1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i="1" dirty="0" smtClean="0">
                <a:solidFill>
                  <a:srgbClr val="002060"/>
                </a:solidFill>
              </a:rPr>
              <a:t>61% têm renda média mensal de até 3 </a:t>
            </a:r>
            <a:r>
              <a:rPr lang="pt-BR" sz="2400" i="1" dirty="0" err="1" smtClean="0">
                <a:solidFill>
                  <a:srgbClr val="002060"/>
                </a:solidFill>
              </a:rPr>
              <a:t>S.M</a:t>
            </a:r>
            <a:r>
              <a:rPr lang="pt-BR" sz="2400" i="1" dirty="0" err="1" smtClean="0">
                <a:solidFill>
                  <a:srgbClr val="002060"/>
                </a:solidFill>
              </a:rPr>
              <a:t>.</a:t>
            </a:r>
            <a:endParaRPr lang="pt-BR" sz="2400" i="1" dirty="0" smtClean="0">
              <a:solidFill>
                <a:srgbClr val="00206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32520" y="6309320"/>
            <a:ext cx="39604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Fonte: GEM 2015 (SEBRAE e IBQP)</a:t>
            </a:r>
            <a:endParaRPr lang="pt-BR" sz="1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9124128" y="6266636"/>
            <a:ext cx="437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6526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 bwMode="auto">
          <a:xfrm>
            <a:off x="738159" y="274638"/>
            <a:ext cx="8672542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Perfil dos</a:t>
            </a:r>
            <a:r>
              <a:rPr kumimoji="0" lang="pt-BR" sz="3200" b="1" i="0" u="none" strike="noStrike" kern="0" cap="none" spc="0" normalizeH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“Negócios”</a:t>
            </a: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(2015)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64568" y="1340768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i="1" dirty="0" smtClean="0">
                <a:solidFill>
                  <a:srgbClr val="002060"/>
                </a:solidFill>
              </a:rPr>
              <a:t>57% têm muitos concorrentes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i="1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i="1" dirty="0" smtClean="0">
                <a:solidFill>
                  <a:srgbClr val="002060"/>
                </a:solidFill>
              </a:rPr>
              <a:t>72% “ninguém considera novo” seu produto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i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i="1" dirty="0" smtClean="0">
                <a:solidFill>
                  <a:srgbClr val="002060"/>
                </a:solidFill>
              </a:rPr>
              <a:t>92% não tem nenhum cliente no exterior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i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i="1" dirty="0" smtClean="0">
                <a:solidFill>
                  <a:srgbClr val="002060"/>
                </a:solidFill>
              </a:rPr>
              <a:t>94% o produto tem tecnologia com mais de 5 anos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i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i="1" dirty="0" smtClean="0">
                <a:solidFill>
                  <a:srgbClr val="002060"/>
                </a:solidFill>
              </a:rPr>
              <a:t>99% têm no máximo 5 empregados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i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i="1" dirty="0" smtClean="0">
                <a:solidFill>
                  <a:srgbClr val="002060"/>
                </a:solidFill>
              </a:rPr>
              <a:t>40% não espera criar nenhum emprego novo em 5 anos</a:t>
            </a:r>
            <a:endParaRPr lang="pt-BR" sz="2400" i="1" dirty="0">
              <a:solidFill>
                <a:srgbClr val="00206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32520" y="6309320"/>
            <a:ext cx="39604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Fonte: GEM 2015 (SEBRAE e IBQP)</a:t>
            </a:r>
            <a:endParaRPr lang="pt-BR" sz="1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9124128" y="6266636"/>
            <a:ext cx="437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9027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64D2C5FD42EE44BB24AAA5979198881" ma:contentTypeVersion="1" ma:contentTypeDescription="Crie um novo documento." ma:contentTypeScope="" ma:versionID="7622d41b9382a10ff1b88325197a2d8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4dfe1de69cba6c02f6bd24bf081d61d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Agendamento de Data de Início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gendamento de Data de Término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8A044B5-7EC0-4270-B389-6797E4BADB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D38BC2B-D7AF-4611-A117-F2B4E0EB1A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AEC202-54E4-47BD-B8EF-A4E1D71FDEEC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sharepoint/v3"/>
    <ds:schemaRef ds:uri="http://schemas.openxmlformats.org/package/2006/metadata/core-properties"/>
    <ds:schemaRef ds:uri="http://purl.org/dc/dcmitype/"/>
    <ds:schemaRef ds:uri="http://purl.org/dc/elements/1.1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5603</TotalTime>
  <Words>920</Words>
  <Application>Microsoft Office PowerPoint</Application>
  <PresentationFormat>Papel A4 (210 x 297 mm)</PresentationFormat>
  <Paragraphs>194</Paragraphs>
  <Slides>13</Slides>
  <Notes>4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Design padrão</vt:lpstr>
      <vt:lpstr>GEM 2015   GLOBAL ENTREPRENEURSHIP MONITOR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Viegas</dc:creator>
  <cp:lastModifiedBy>paulo.fonseca</cp:lastModifiedBy>
  <cp:revision>519</cp:revision>
  <dcterms:created xsi:type="dcterms:W3CDTF">2011-02-18T16:41:29Z</dcterms:created>
  <dcterms:modified xsi:type="dcterms:W3CDTF">2016-02-18T11:35:47Z</dcterms:modified>
</cp:coreProperties>
</file>